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8" r:id="rId16"/>
    <p:sldId id="279" r:id="rId17"/>
    <p:sldId id="271" r:id="rId18"/>
    <p:sldId id="272" r:id="rId19"/>
    <p:sldId id="273" r:id="rId20"/>
    <p:sldId id="274" r:id="rId21"/>
    <p:sldId id="275" r:id="rId22"/>
    <p:sldId id="276" r:id="rId23"/>
    <p:sldId id="277" r:id="rId24"/>
  </p:sldIdLst>
  <p:sldSz cx="18288000" cy="10287000"/>
  <p:notesSz cx="6858000" cy="9144000"/>
  <p:embeddedFontLst>
    <p:embeddedFont>
      <p:font typeface="Cormorant Garamond Bold Italics" panose="020B0604020202020204" charset="0"/>
      <p:regular r:id="rId26"/>
    </p:embeddedFont>
    <p:embeddedFont>
      <p:font typeface="DejaVu Serif Bold" panose="020B0604020202020204" charset="0"/>
      <p:regular r:id="rId27"/>
    </p:embeddedFont>
    <p:embeddedFont>
      <p:font typeface="Montserrat" panose="00000500000000000000" pitchFamily="50" charset="0"/>
      <p:regular r:id="rId28"/>
      <p:bold r:id="rId29"/>
    </p:embeddedFont>
    <p:embeddedFont>
      <p:font typeface="Montserrat Bold" panose="020B0604020202020204" charset="0"/>
      <p:regular r:id="rId30"/>
    </p:embeddedFont>
    <p:embeddedFont>
      <p:font typeface="Montserrat Italics" panose="020B0604020202020204" charset="0"/>
      <p:regular r:id="rId31"/>
    </p:embeddedFont>
    <p:embeddedFont>
      <p:font typeface="Open Sans Extra Bold" panose="020B0604020202020204"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91" autoAdjust="0"/>
    <p:restoredTop sz="94622" autoAdjust="0"/>
  </p:normalViewPr>
  <p:slideViewPr>
    <p:cSldViewPr>
      <p:cViewPr varScale="1">
        <p:scale>
          <a:sx n="51" d="100"/>
          <a:sy n="51" d="100"/>
        </p:scale>
        <p:origin x="1886"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3.png>
</file>

<file path=ppt/media/image4.sv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601AB7-25E6-43DF-B4B2-950F86D72D89}" type="datetimeFigureOut">
              <a:rPr lang="en-US" smtClean="0"/>
              <a:t>7/1/2025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A6B1D1-6B54-4F5D-AE67-ABBCA579FD94}" type="slidenum">
              <a:rPr lang="en-US" smtClean="0"/>
              <a:t>‹#›</a:t>
            </a:fld>
            <a:endParaRPr lang="en-US"/>
          </a:p>
        </p:txBody>
      </p:sp>
    </p:spTree>
    <p:extLst>
      <p:ext uri="{BB962C8B-B14F-4D97-AF65-F5344CB8AC3E}">
        <p14:creationId xmlns:p14="http://schemas.microsoft.com/office/powerpoint/2010/main" val="13126875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A6B1D1-6B54-4F5D-AE67-ABBCA579FD94}" type="slidenum">
              <a:rPr lang="en-US" smtClean="0"/>
              <a:t>20</a:t>
            </a:fld>
            <a:endParaRPr lang="en-US"/>
          </a:p>
        </p:txBody>
      </p:sp>
    </p:spTree>
    <p:extLst>
      <p:ext uri="{BB962C8B-B14F-4D97-AF65-F5344CB8AC3E}">
        <p14:creationId xmlns:p14="http://schemas.microsoft.com/office/powerpoint/2010/main" val="31521140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20.sv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0209592" y="7120920"/>
            <a:ext cx="14099416" cy="1409941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4844562" y="263573"/>
            <a:ext cx="9988650" cy="629688"/>
          </a:xfrm>
          <a:prstGeom prst="rect">
            <a:avLst/>
          </a:prstGeom>
        </p:spPr>
        <p:txBody>
          <a:bodyPr lIns="0" tIns="0" rIns="0" bIns="0" rtlCol="0" anchor="t">
            <a:spAutoFit/>
          </a:bodyPr>
          <a:lstStyle/>
          <a:p>
            <a:pPr algn="l">
              <a:lnSpc>
                <a:spcPts val="5192"/>
              </a:lnSpc>
              <a:spcBef>
                <a:spcPct val="0"/>
              </a:spcBef>
            </a:pPr>
            <a:r>
              <a:rPr lang="en-US" sz="3709" b="1">
                <a:solidFill>
                  <a:srgbClr val="051D40"/>
                </a:solidFill>
                <a:latin typeface="Montserrat Bold"/>
                <a:ea typeface="Montserrat Bold"/>
                <a:cs typeface="Montserrat Bold"/>
                <a:sym typeface="Montserrat Bold"/>
              </a:rPr>
              <a:t>HỌC VIỆN NÔNG NGHIỆP VIỆT NAM</a:t>
            </a:r>
          </a:p>
        </p:txBody>
      </p:sp>
      <p:sp>
        <p:nvSpPr>
          <p:cNvPr id="6" name="TextBox 6"/>
          <p:cNvSpPr txBox="1"/>
          <p:nvPr/>
        </p:nvSpPr>
        <p:spPr>
          <a:xfrm>
            <a:off x="5610465" y="826586"/>
            <a:ext cx="9988650" cy="629688"/>
          </a:xfrm>
          <a:prstGeom prst="rect">
            <a:avLst/>
          </a:prstGeom>
        </p:spPr>
        <p:txBody>
          <a:bodyPr lIns="0" tIns="0" rIns="0" bIns="0" rtlCol="0" anchor="t">
            <a:spAutoFit/>
          </a:bodyPr>
          <a:lstStyle/>
          <a:p>
            <a:pPr algn="l">
              <a:lnSpc>
                <a:spcPts val="5192"/>
              </a:lnSpc>
              <a:spcBef>
                <a:spcPct val="0"/>
              </a:spcBef>
            </a:pPr>
            <a:r>
              <a:rPr lang="en-US" sz="3709" b="1">
                <a:solidFill>
                  <a:srgbClr val="051D40"/>
                </a:solidFill>
                <a:latin typeface="Montserrat Bold"/>
                <a:ea typeface="Montserrat Bold"/>
                <a:cs typeface="Montserrat Bold"/>
                <a:sym typeface="Montserrat Bold"/>
              </a:rPr>
              <a:t>KHOA CÔNG NGHỆ THÔNG TIN</a:t>
            </a:r>
          </a:p>
        </p:txBody>
      </p:sp>
      <p:grpSp>
        <p:nvGrpSpPr>
          <p:cNvPr id="7" name="Group 7"/>
          <p:cNvGrpSpPr/>
          <p:nvPr/>
        </p:nvGrpSpPr>
        <p:grpSpPr>
          <a:xfrm>
            <a:off x="16420234" y="-1717598"/>
            <a:ext cx="3735531" cy="3735531"/>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747857" y="-643475"/>
            <a:ext cx="1286950" cy="128695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1929195" y="8389571"/>
            <a:ext cx="3735531" cy="373553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1806336" y="2660488"/>
            <a:ext cx="15136393" cy="1052195"/>
          </a:xfrm>
          <a:prstGeom prst="rect">
            <a:avLst/>
          </a:prstGeom>
        </p:spPr>
        <p:txBody>
          <a:bodyPr lIns="0" tIns="0" rIns="0" bIns="0" rtlCol="0" anchor="t">
            <a:spAutoFit/>
          </a:bodyPr>
          <a:lstStyle/>
          <a:p>
            <a:pPr algn="ctr">
              <a:lnSpc>
                <a:spcPts val="8680"/>
              </a:lnSpc>
              <a:spcBef>
                <a:spcPct val="0"/>
              </a:spcBef>
            </a:pPr>
            <a:r>
              <a:rPr lang="en-US" sz="6200">
                <a:solidFill>
                  <a:srgbClr val="051D40"/>
                </a:solidFill>
                <a:latin typeface="Open Sans Extra Bold"/>
                <a:ea typeface="Open Sans Extra Bold"/>
                <a:cs typeface="Open Sans Extra Bold"/>
                <a:sym typeface="Open Sans Extra Bold"/>
              </a:rPr>
              <a:t>BÁO CÁO KHOÁ LUẬN TỐT NGHIỆP</a:t>
            </a:r>
          </a:p>
        </p:txBody>
      </p:sp>
      <p:sp>
        <p:nvSpPr>
          <p:cNvPr id="17" name="TextBox 17"/>
          <p:cNvSpPr txBox="1"/>
          <p:nvPr/>
        </p:nvSpPr>
        <p:spPr>
          <a:xfrm>
            <a:off x="2646333" y="5312563"/>
            <a:ext cx="13523348" cy="1419861"/>
          </a:xfrm>
          <a:prstGeom prst="rect">
            <a:avLst/>
          </a:prstGeom>
        </p:spPr>
        <p:txBody>
          <a:bodyPr lIns="0" tIns="0" rIns="0" bIns="0" rtlCol="0" anchor="t">
            <a:spAutoFit/>
          </a:bodyPr>
          <a:lstStyle/>
          <a:p>
            <a:pPr algn="ctr">
              <a:lnSpc>
                <a:spcPts val="5739"/>
              </a:lnSpc>
            </a:pPr>
            <a:r>
              <a:rPr lang="en-US" sz="4099" b="1">
                <a:solidFill>
                  <a:srgbClr val="051D40"/>
                </a:solidFill>
                <a:latin typeface="Montserrat Bold"/>
                <a:ea typeface="Montserrat Bold"/>
                <a:cs typeface="Montserrat Bold"/>
                <a:sym typeface="Montserrat Bold"/>
              </a:rPr>
              <a:t>XÂY DỰNG ỨNG DỤNG QUẢN LÝ BÁN HÀNG</a:t>
            </a:r>
          </a:p>
          <a:p>
            <a:pPr algn="ctr">
              <a:lnSpc>
                <a:spcPts val="5739"/>
              </a:lnSpc>
            </a:pPr>
            <a:r>
              <a:rPr lang="en-US" sz="4099" b="1">
                <a:solidFill>
                  <a:srgbClr val="051D40"/>
                </a:solidFill>
                <a:latin typeface="Montserrat Bold"/>
                <a:ea typeface="Montserrat Bold"/>
                <a:cs typeface="Montserrat Bold"/>
                <a:sym typeface="Montserrat Bold"/>
              </a:rPr>
              <a:t>CHO CỬA HÀNG THỜI TRANG</a:t>
            </a:r>
          </a:p>
        </p:txBody>
      </p:sp>
      <p:sp>
        <p:nvSpPr>
          <p:cNvPr id="18" name="TextBox 18"/>
          <p:cNvSpPr txBox="1"/>
          <p:nvPr/>
        </p:nvSpPr>
        <p:spPr>
          <a:xfrm>
            <a:off x="1654659" y="4427388"/>
            <a:ext cx="1645920" cy="537845"/>
          </a:xfrm>
          <a:prstGeom prst="rect">
            <a:avLst/>
          </a:prstGeom>
        </p:spPr>
        <p:txBody>
          <a:bodyPr lIns="0" tIns="0" rIns="0" bIns="0" rtlCol="0" anchor="t">
            <a:spAutoFit/>
          </a:bodyPr>
          <a:lstStyle/>
          <a:p>
            <a:pPr algn="ctr">
              <a:lnSpc>
                <a:spcPts val="4480"/>
              </a:lnSpc>
            </a:pPr>
            <a:r>
              <a:rPr lang="en-US" sz="3200" b="1">
                <a:solidFill>
                  <a:srgbClr val="051D40"/>
                </a:solidFill>
                <a:latin typeface="Montserrat Bold"/>
                <a:ea typeface="Montserrat Bold"/>
                <a:cs typeface="Montserrat Bold"/>
                <a:sym typeface="Montserrat Bold"/>
              </a:rPr>
              <a:t>ĐỀ TÀI: </a:t>
            </a:r>
          </a:p>
        </p:txBody>
      </p:sp>
      <p:sp>
        <p:nvSpPr>
          <p:cNvPr id="19" name="TextBox 19"/>
          <p:cNvSpPr txBox="1"/>
          <p:nvPr/>
        </p:nvSpPr>
        <p:spPr>
          <a:xfrm>
            <a:off x="776648" y="7082820"/>
            <a:ext cx="11545633" cy="372745"/>
          </a:xfrm>
          <a:prstGeom prst="rect">
            <a:avLst/>
          </a:prstGeom>
        </p:spPr>
        <p:txBody>
          <a:bodyPr lIns="0" tIns="0" rIns="0" bIns="0" rtlCol="0" anchor="t">
            <a:spAutoFit/>
          </a:bodyPr>
          <a:lstStyle/>
          <a:p>
            <a:pPr algn="ctr">
              <a:lnSpc>
                <a:spcPts val="3079"/>
              </a:lnSpc>
            </a:pPr>
            <a:r>
              <a:rPr lang="en-US" sz="2199" b="1">
                <a:solidFill>
                  <a:srgbClr val="051D40"/>
                </a:solidFill>
                <a:latin typeface="Montserrat Bold"/>
                <a:ea typeface="Montserrat Bold"/>
                <a:cs typeface="Montserrat Bold"/>
                <a:sym typeface="Montserrat Bold"/>
              </a:rPr>
              <a:t>GIẢNG VIÊN HƯỚNG DẪN: TS. TRẦN VŨ HÀ</a:t>
            </a:r>
          </a:p>
        </p:txBody>
      </p:sp>
      <p:grpSp>
        <p:nvGrpSpPr>
          <p:cNvPr id="20" name="Group 20"/>
          <p:cNvGrpSpPr>
            <a:grpSpLocks noChangeAspect="1"/>
          </p:cNvGrpSpPr>
          <p:nvPr/>
        </p:nvGrpSpPr>
        <p:grpSpPr>
          <a:xfrm>
            <a:off x="16459006" y="6941112"/>
            <a:ext cx="1600588" cy="3167038"/>
            <a:chOff x="0" y="0"/>
            <a:chExt cx="2620010" cy="5184140"/>
          </a:xfrm>
        </p:grpSpPr>
        <p:sp>
          <p:nvSpPr>
            <p:cNvPr id="21" name="Freeform 21"/>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22" name="Freeform 22"/>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t="-158" b="-158"/>
              </a:stretch>
            </a:blipFill>
          </p:spPr>
        </p:sp>
        <p:sp>
          <p:nvSpPr>
            <p:cNvPr id="23" name="Freeform 23"/>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B5B5B"/>
            </a:solidFill>
          </p:spPr>
        </p:sp>
        <p:sp>
          <p:nvSpPr>
            <p:cNvPr id="24" name="Freeform 24"/>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B5B5B"/>
            </a:solidFill>
          </p:spPr>
        </p:sp>
        <p:sp>
          <p:nvSpPr>
            <p:cNvPr id="25" name="Freeform 25"/>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EBCEB5"/>
            </a:solidFill>
          </p:spPr>
        </p:sp>
        <p:sp>
          <p:nvSpPr>
            <p:cNvPr id="26" name="Freeform 26"/>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EBCEB5"/>
            </a:solidFill>
          </p:spPr>
        </p:sp>
        <p:sp>
          <p:nvSpPr>
            <p:cNvPr id="27" name="Freeform 27"/>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EBCEB5"/>
            </a:solidFill>
          </p:spPr>
        </p:sp>
        <p:sp>
          <p:nvSpPr>
            <p:cNvPr id="28" name="Freeform 28"/>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EBCEB5"/>
            </a:solidFill>
          </p:spPr>
        </p:sp>
        <p:sp>
          <p:nvSpPr>
            <p:cNvPr id="29" name="Freeform 29"/>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FCE9D8"/>
            </a:solidFill>
          </p:spPr>
        </p:sp>
      </p:grpSp>
      <p:grpSp>
        <p:nvGrpSpPr>
          <p:cNvPr id="30" name="Group 30"/>
          <p:cNvGrpSpPr>
            <a:grpSpLocks noChangeAspect="1"/>
          </p:cNvGrpSpPr>
          <p:nvPr/>
        </p:nvGrpSpPr>
        <p:grpSpPr>
          <a:xfrm>
            <a:off x="14700109" y="6091262"/>
            <a:ext cx="1600588" cy="3167038"/>
            <a:chOff x="0" y="0"/>
            <a:chExt cx="2620010" cy="5184140"/>
          </a:xfrm>
        </p:grpSpPr>
        <p:sp>
          <p:nvSpPr>
            <p:cNvPr id="31" name="Freeform 31"/>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32" name="Freeform 32"/>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3"/>
              <a:stretch>
                <a:fillRect t="-22" b="-22"/>
              </a:stretch>
            </a:blipFill>
          </p:spPr>
        </p:sp>
        <p:sp>
          <p:nvSpPr>
            <p:cNvPr id="33" name="Freeform 33"/>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B5B5B"/>
            </a:solidFill>
          </p:spPr>
        </p:sp>
        <p:sp>
          <p:nvSpPr>
            <p:cNvPr id="34" name="Freeform 34"/>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B5B5B"/>
            </a:solidFill>
          </p:spPr>
        </p:sp>
        <p:sp>
          <p:nvSpPr>
            <p:cNvPr id="35" name="Freeform 35"/>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EBCEB5"/>
            </a:solidFill>
          </p:spPr>
        </p:sp>
        <p:sp>
          <p:nvSpPr>
            <p:cNvPr id="36" name="Freeform 36"/>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EBCEB5"/>
            </a:solidFill>
          </p:spPr>
        </p:sp>
        <p:sp>
          <p:nvSpPr>
            <p:cNvPr id="37" name="Freeform 37"/>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EBCEB5"/>
            </a:solidFill>
          </p:spPr>
        </p:sp>
        <p:sp>
          <p:nvSpPr>
            <p:cNvPr id="38" name="Freeform 38"/>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EBCEB5"/>
            </a:solidFill>
          </p:spPr>
        </p:sp>
        <p:sp>
          <p:nvSpPr>
            <p:cNvPr id="39" name="Freeform 39"/>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FCE9D8"/>
            </a:solidFill>
          </p:spPr>
        </p:sp>
      </p:grpSp>
      <p:grpSp>
        <p:nvGrpSpPr>
          <p:cNvPr id="40" name="Group 40"/>
          <p:cNvGrpSpPr>
            <a:grpSpLocks noChangeAspect="1"/>
          </p:cNvGrpSpPr>
          <p:nvPr/>
        </p:nvGrpSpPr>
        <p:grpSpPr>
          <a:xfrm>
            <a:off x="12712806" y="6941112"/>
            <a:ext cx="1600588" cy="3167038"/>
            <a:chOff x="0" y="0"/>
            <a:chExt cx="2620010" cy="5184140"/>
          </a:xfrm>
        </p:grpSpPr>
        <p:sp>
          <p:nvSpPr>
            <p:cNvPr id="41" name="Freeform 41"/>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42" name="Freeform 42"/>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8" r="-8"/>
              </a:stretch>
            </a:blipFill>
          </p:spPr>
        </p:sp>
        <p:sp>
          <p:nvSpPr>
            <p:cNvPr id="43" name="Freeform 43"/>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B5B5B"/>
            </a:solidFill>
          </p:spPr>
        </p:sp>
        <p:sp>
          <p:nvSpPr>
            <p:cNvPr id="44" name="Freeform 44"/>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B5B5B"/>
            </a:solidFill>
          </p:spPr>
        </p:sp>
        <p:sp>
          <p:nvSpPr>
            <p:cNvPr id="45" name="Freeform 45"/>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EBCEB5"/>
            </a:solidFill>
          </p:spPr>
        </p:sp>
        <p:sp>
          <p:nvSpPr>
            <p:cNvPr id="46" name="Freeform 46"/>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EBCEB5"/>
            </a:solidFill>
          </p:spPr>
        </p:sp>
        <p:sp>
          <p:nvSpPr>
            <p:cNvPr id="47" name="Freeform 47"/>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EBCEB5"/>
            </a:solidFill>
          </p:spPr>
        </p:sp>
        <p:sp>
          <p:nvSpPr>
            <p:cNvPr id="48" name="Freeform 48"/>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EBCEB5"/>
            </a:solidFill>
          </p:spPr>
        </p:sp>
        <p:sp>
          <p:nvSpPr>
            <p:cNvPr id="49" name="Freeform 49"/>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FCE9D8"/>
            </a:solidFill>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5" name="Freeform 5"/>
          <p:cNvSpPr/>
          <p:nvPr/>
        </p:nvSpPr>
        <p:spPr>
          <a:xfrm>
            <a:off x="3335800" y="3118118"/>
            <a:ext cx="11301259" cy="6356958"/>
          </a:xfrm>
          <a:custGeom>
            <a:avLst/>
            <a:gdLst/>
            <a:ahLst/>
            <a:cxnLst/>
            <a:rect l="l" t="t" r="r" b="b"/>
            <a:pathLst>
              <a:path w="11301259" h="6356958">
                <a:moveTo>
                  <a:pt x="0" y="0"/>
                </a:moveTo>
                <a:lnTo>
                  <a:pt x="11301259" y="0"/>
                </a:lnTo>
                <a:lnTo>
                  <a:pt x="11301259" y="6356958"/>
                </a:lnTo>
                <a:lnTo>
                  <a:pt x="0" y="6356958"/>
                </a:lnTo>
                <a:lnTo>
                  <a:pt x="0" y="0"/>
                </a:lnTo>
                <a:close/>
              </a:path>
            </a:pathLst>
          </a:custGeom>
          <a:blipFill>
            <a:blip r:embed="rId2"/>
            <a:stretch>
              <a:fillRect/>
            </a:stretch>
          </a:blipFill>
        </p:spPr>
      </p:sp>
      <p:sp>
        <p:nvSpPr>
          <p:cNvPr id="6" name="TextBox 6"/>
          <p:cNvSpPr txBox="1"/>
          <p:nvPr/>
        </p:nvSpPr>
        <p:spPr>
          <a:xfrm>
            <a:off x="2661928" y="962025"/>
            <a:ext cx="11017805" cy="580390"/>
          </a:xfrm>
          <a:prstGeom prst="rect">
            <a:avLst/>
          </a:prstGeom>
        </p:spPr>
        <p:txBody>
          <a:bodyPr lIns="0" tIns="0" rIns="0" bIns="0" rtlCol="0" anchor="t">
            <a:spAutoFit/>
          </a:bodyPr>
          <a:lstStyle/>
          <a:p>
            <a:pPr algn="just">
              <a:lnSpc>
                <a:spcPts val="4759"/>
              </a:lnSpc>
            </a:pPr>
            <a:r>
              <a:rPr lang="en-US" sz="3399" b="1">
                <a:solidFill>
                  <a:srgbClr val="000000"/>
                </a:solidFill>
                <a:latin typeface="Montserrat Bold"/>
                <a:ea typeface="Montserrat Bold"/>
                <a:cs typeface="Montserrat Bold"/>
                <a:sym typeface="Montserrat Bold"/>
              </a:rPr>
              <a:t>2.1: Ngôn ngữ lập trình Dart &amp; Framework Flutter</a:t>
            </a:r>
          </a:p>
        </p:txBody>
      </p:sp>
      <p:sp>
        <p:nvSpPr>
          <p:cNvPr id="7" name="TextBox 7"/>
          <p:cNvSpPr txBox="1"/>
          <p:nvPr/>
        </p:nvSpPr>
        <p:spPr>
          <a:xfrm>
            <a:off x="433434" y="2537728"/>
            <a:ext cx="5967366" cy="580390"/>
          </a:xfrm>
          <a:prstGeom prst="rect">
            <a:avLst/>
          </a:prstGeom>
        </p:spPr>
        <p:txBody>
          <a:bodyPr wrap="square" lIns="0" tIns="0" rIns="0" bIns="0" rtlCol="0" anchor="t">
            <a:spAutoFit/>
          </a:bodyPr>
          <a:lstStyle/>
          <a:p>
            <a:pPr algn="just">
              <a:lnSpc>
                <a:spcPts val="4759"/>
              </a:lnSpc>
            </a:pPr>
            <a:r>
              <a:rPr lang="en-US" sz="3399" b="1" dirty="0" err="1">
                <a:solidFill>
                  <a:srgbClr val="010101"/>
                </a:solidFill>
                <a:latin typeface="Montserrat Bold"/>
                <a:ea typeface="Montserrat Bold"/>
                <a:cs typeface="Montserrat Bold"/>
                <a:sym typeface="Montserrat Bold"/>
              </a:rPr>
              <a:t>Ngôn</a:t>
            </a: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ngữ</a:t>
            </a: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lập</a:t>
            </a: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trình</a:t>
            </a:r>
            <a:r>
              <a:rPr lang="en-US" sz="3399" b="1" dirty="0">
                <a:solidFill>
                  <a:srgbClr val="010101"/>
                </a:solidFill>
                <a:latin typeface="Montserrat Bold"/>
                <a:ea typeface="Montserrat Bold"/>
                <a:cs typeface="Montserrat Bold"/>
                <a:sym typeface="Montserrat Bold"/>
              </a:rPr>
              <a:t> Dart</a:t>
            </a:r>
          </a:p>
        </p:txBody>
      </p:sp>
      <p:sp>
        <p:nvSpPr>
          <p:cNvPr id="8" name="TextBox 8"/>
          <p:cNvSpPr txBox="1"/>
          <p:nvPr/>
        </p:nvSpPr>
        <p:spPr>
          <a:xfrm>
            <a:off x="7267524" y="9436976"/>
            <a:ext cx="3437811" cy="323215"/>
          </a:xfrm>
          <a:prstGeom prst="rect">
            <a:avLst/>
          </a:prstGeom>
        </p:spPr>
        <p:txBody>
          <a:bodyPr lIns="0" tIns="0" rIns="0" bIns="0" rtlCol="0" anchor="t">
            <a:spAutoFit/>
          </a:bodyPr>
          <a:lstStyle/>
          <a:p>
            <a:pPr algn="ctr">
              <a:lnSpc>
                <a:spcPts val="2659"/>
              </a:lnSpc>
              <a:spcBef>
                <a:spcPct val="0"/>
              </a:spcBef>
            </a:pPr>
            <a:r>
              <a:rPr lang="en-US" sz="1899">
                <a:solidFill>
                  <a:srgbClr val="010101"/>
                </a:solidFill>
                <a:latin typeface="Montserrat"/>
                <a:ea typeface="Montserrat"/>
                <a:cs typeface="Montserrat"/>
                <a:sym typeface="Montserrat"/>
              </a:rPr>
              <a:t>Hình 2. 1: Tính năng của Dart</a:t>
            </a:r>
          </a:p>
        </p:txBody>
      </p:sp>
      <p:sp>
        <p:nvSpPr>
          <p:cNvPr id="9" name="Freeform 3">
            <a:extLst>
              <a:ext uri="{FF2B5EF4-FFF2-40B4-BE49-F238E27FC236}">
                <a16:creationId xmlns:a16="http://schemas.microsoft.com/office/drawing/2014/main" id="{527F71F0-C306-A09F-695F-54C8313E9799}"/>
              </a:ext>
            </a:extLst>
          </p:cNvPr>
          <p:cNvSpPr/>
          <p:nvPr/>
        </p:nvSpPr>
        <p:spPr>
          <a:xfrm>
            <a:off x="-2590800" y="-2933700"/>
            <a:ext cx="4693046" cy="4693046"/>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5" name="Freeform 5"/>
          <p:cNvSpPr/>
          <p:nvPr/>
        </p:nvSpPr>
        <p:spPr>
          <a:xfrm>
            <a:off x="14361766" y="459026"/>
            <a:ext cx="3774995" cy="3774995"/>
          </a:xfrm>
          <a:custGeom>
            <a:avLst/>
            <a:gdLst/>
            <a:ahLst/>
            <a:cxnLst/>
            <a:rect l="l" t="t" r="r" b="b"/>
            <a:pathLst>
              <a:path w="3774995" h="3774995">
                <a:moveTo>
                  <a:pt x="0" y="0"/>
                </a:moveTo>
                <a:lnTo>
                  <a:pt x="3774995" y="0"/>
                </a:lnTo>
                <a:lnTo>
                  <a:pt x="3774995" y="3774995"/>
                </a:lnTo>
                <a:lnTo>
                  <a:pt x="0" y="3774995"/>
                </a:lnTo>
                <a:lnTo>
                  <a:pt x="0" y="0"/>
                </a:lnTo>
                <a:close/>
              </a:path>
            </a:pathLst>
          </a:custGeom>
          <a:blipFill>
            <a:blip r:embed="rId2"/>
            <a:stretch>
              <a:fillRect/>
            </a:stretch>
          </a:blipFill>
        </p:spPr>
      </p:sp>
      <p:sp>
        <p:nvSpPr>
          <p:cNvPr id="6" name="TextBox 6"/>
          <p:cNvSpPr txBox="1"/>
          <p:nvPr/>
        </p:nvSpPr>
        <p:spPr>
          <a:xfrm>
            <a:off x="2661928" y="962025"/>
            <a:ext cx="11017805" cy="580390"/>
          </a:xfrm>
          <a:prstGeom prst="rect">
            <a:avLst/>
          </a:prstGeom>
        </p:spPr>
        <p:txBody>
          <a:bodyPr lIns="0" tIns="0" rIns="0" bIns="0" rtlCol="0" anchor="t">
            <a:spAutoFit/>
          </a:bodyPr>
          <a:lstStyle/>
          <a:p>
            <a:pPr algn="just">
              <a:lnSpc>
                <a:spcPts val="4759"/>
              </a:lnSpc>
            </a:pPr>
            <a:r>
              <a:rPr lang="en-US" sz="3399" b="1">
                <a:solidFill>
                  <a:srgbClr val="000000"/>
                </a:solidFill>
                <a:latin typeface="Montserrat Bold"/>
                <a:ea typeface="Montserrat Bold"/>
                <a:cs typeface="Montserrat Bold"/>
                <a:sym typeface="Montserrat Bold"/>
              </a:rPr>
              <a:t>2.1: Ngôn ngữ lập trình Dart &amp; Framework Flutter</a:t>
            </a:r>
          </a:p>
        </p:txBody>
      </p:sp>
      <p:sp>
        <p:nvSpPr>
          <p:cNvPr id="7" name="TextBox 7"/>
          <p:cNvSpPr txBox="1"/>
          <p:nvPr/>
        </p:nvSpPr>
        <p:spPr>
          <a:xfrm>
            <a:off x="433434" y="2537728"/>
            <a:ext cx="4270891" cy="1180465"/>
          </a:xfrm>
          <a:prstGeom prst="rect">
            <a:avLst/>
          </a:prstGeom>
        </p:spPr>
        <p:txBody>
          <a:bodyPr lIns="0" tIns="0" rIns="0" bIns="0" rtlCol="0" anchor="t">
            <a:spAutoFit/>
          </a:bodyPr>
          <a:lstStyle/>
          <a:p>
            <a:pPr algn="just">
              <a:lnSpc>
                <a:spcPts val="4759"/>
              </a:lnSpc>
            </a:pPr>
            <a:r>
              <a:rPr lang="en-US" sz="3399" b="1">
                <a:solidFill>
                  <a:srgbClr val="010101"/>
                </a:solidFill>
                <a:latin typeface="Montserrat Bold"/>
                <a:ea typeface="Montserrat Bold"/>
                <a:cs typeface="Montserrat Bold"/>
                <a:sym typeface="Montserrat Bold"/>
              </a:rPr>
              <a:t>Flutter Framework</a:t>
            </a:r>
          </a:p>
          <a:p>
            <a:pPr algn="just">
              <a:lnSpc>
                <a:spcPts val="4759"/>
              </a:lnSpc>
            </a:pPr>
            <a:endParaRPr lang="en-US" sz="3399" b="1">
              <a:solidFill>
                <a:srgbClr val="010101"/>
              </a:solidFill>
              <a:latin typeface="Montserrat Bold"/>
              <a:ea typeface="Montserrat Bold"/>
              <a:cs typeface="Montserrat Bold"/>
              <a:sym typeface="Montserrat Bold"/>
            </a:endParaRPr>
          </a:p>
        </p:txBody>
      </p:sp>
      <p:sp>
        <p:nvSpPr>
          <p:cNvPr id="8" name="TextBox 8"/>
          <p:cNvSpPr txBox="1"/>
          <p:nvPr/>
        </p:nvSpPr>
        <p:spPr>
          <a:xfrm>
            <a:off x="222636" y="3651518"/>
            <a:ext cx="17600428" cy="5488306"/>
          </a:xfrm>
          <a:prstGeom prst="rect">
            <a:avLst/>
          </a:prstGeom>
        </p:spPr>
        <p:txBody>
          <a:bodyPr lIns="0" tIns="0" rIns="0" bIns="0" rtlCol="0" anchor="t">
            <a:spAutoFit/>
          </a:bodyPr>
          <a:lstStyle/>
          <a:p>
            <a:pPr algn="just">
              <a:lnSpc>
                <a:spcPts val="4334"/>
              </a:lnSpc>
            </a:pPr>
            <a:r>
              <a:rPr lang="en-US" sz="3095">
                <a:solidFill>
                  <a:srgbClr val="010101"/>
                </a:solidFill>
                <a:latin typeface="Montserrat"/>
                <a:ea typeface="Montserrat"/>
                <a:cs typeface="Montserrat"/>
                <a:sym typeface="Montserrat"/>
              </a:rPr>
              <a:t>     Flutter là một framework mã nguồn mở được phát triển bởi Google, </a:t>
            </a:r>
          </a:p>
          <a:p>
            <a:pPr algn="just">
              <a:lnSpc>
                <a:spcPts val="4334"/>
              </a:lnSpc>
            </a:pPr>
            <a:r>
              <a:rPr lang="en-US" sz="3095">
                <a:solidFill>
                  <a:srgbClr val="010101"/>
                </a:solidFill>
                <a:latin typeface="Montserrat"/>
                <a:ea typeface="Montserrat"/>
                <a:cs typeface="Montserrat"/>
                <a:sym typeface="Montserrat"/>
              </a:rPr>
              <a:t>ra mắt chính thức vào năm 2018.</a:t>
            </a:r>
          </a:p>
          <a:p>
            <a:pPr algn="just">
              <a:lnSpc>
                <a:spcPts val="4334"/>
              </a:lnSpc>
            </a:pPr>
            <a:endParaRPr lang="en-US" sz="3095">
              <a:solidFill>
                <a:srgbClr val="010101"/>
              </a:solidFill>
              <a:latin typeface="Montserrat"/>
              <a:ea typeface="Montserrat"/>
              <a:cs typeface="Montserrat"/>
              <a:sym typeface="Montserrat"/>
            </a:endParaRPr>
          </a:p>
          <a:p>
            <a:pPr algn="just">
              <a:lnSpc>
                <a:spcPts val="4334"/>
              </a:lnSpc>
            </a:pPr>
            <a:r>
              <a:rPr lang="en-US" sz="3095">
                <a:solidFill>
                  <a:srgbClr val="010101"/>
                </a:solidFill>
                <a:latin typeface="Montserrat"/>
                <a:ea typeface="Montserrat"/>
                <a:cs typeface="Montserrat"/>
                <a:sym typeface="Montserrat"/>
              </a:rPr>
              <a:t>Flutter cho phép lập trình viên xây dựng giao diện người dùng đẹp mắt, mượt mà và nhất quán trên nhiều nền tảng như Android, iOS, Web và Desktop từ cùng một codebase. </a:t>
            </a:r>
          </a:p>
          <a:p>
            <a:pPr algn="just">
              <a:lnSpc>
                <a:spcPts val="4334"/>
              </a:lnSpc>
            </a:pPr>
            <a:endParaRPr lang="en-US" sz="3095">
              <a:solidFill>
                <a:srgbClr val="010101"/>
              </a:solidFill>
              <a:latin typeface="Montserrat"/>
              <a:ea typeface="Montserrat"/>
              <a:cs typeface="Montserrat"/>
              <a:sym typeface="Montserrat"/>
            </a:endParaRPr>
          </a:p>
          <a:p>
            <a:pPr algn="just">
              <a:lnSpc>
                <a:spcPts val="4334"/>
              </a:lnSpc>
            </a:pPr>
            <a:r>
              <a:rPr lang="en-US" sz="3095">
                <a:solidFill>
                  <a:srgbClr val="010101"/>
                </a:solidFill>
                <a:latin typeface="Montserrat"/>
                <a:ea typeface="Montserrat"/>
                <a:cs typeface="Montserrat"/>
                <a:sym typeface="Montserrat"/>
              </a:rPr>
              <a:t>Flutter sử dụng ngôn ngữ Dart để lập trình, kết hợp với bộ công cụ widget phong phú, linh hoạt và hiệu suất cao.</a:t>
            </a:r>
          </a:p>
          <a:p>
            <a:pPr algn="just">
              <a:lnSpc>
                <a:spcPts val="4334"/>
              </a:lnSpc>
            </a:pPr>
            <a:endParaRPr lang="en-US" sz="3095">
              <a:solidFill>
                <a:srgbClr val="010101"/>
              </a:solidFill>
              <a:latin typeface="Montserrat"/>
              <a:ea typeface="Montserrat"/>
              <a:cs typeface="Montserrat"/>
              <a:sym typeface="Montserrat"/>
            </a:endParaRPr>
          </a:p>
        </p:txBody>
      </p:sp>
      <p:sp>
        <p:nvSpPr>
          <p:cNvPr id="10" name="Freeform 3">
            <a:extLst>
              <a:ext uri="{FF2B5EF4-FFF2-40B4-BE49-F238E27FC236}">
                <a16:creationId xmlns:a16="http://schemas.microsoft.com/office/drawing/2014/main" id="{AC38627A-D710-03AD-AB32-97CC0A44A325}"/>
              </a:ext>
            </a:extLst>
          </p:cNvPr>
          <p:cNvSpPr/>
          <p:nvPr/>
        </p:nvSpPr>
        <p:spPr>
          <a:xfrm>
            <a:off x="-2590800" y="-2933700"/>
            <a:ext cx="4693046" cy="4693046"/>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590800" y="-2933700"/>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343786" y="2998727"/>
            <a:ext cx="17600428" cy="5960216"/>
          </a:xfrm>
          <a:prstGeom prst="rect">
            <a:avLst/>
          </a:prstGeom>
        </p:spPr>
        <p:txBody>
          <a:bodyPr lIns="0" tIns="0" rIns="0" bIns="0" rtlCol="0" anchor="t">
            <a:spAutoFit/>
          </a:bodyPr>
          <a:lstStyle/>
          <a:p>
            <a:pPr algn="just">
              <a:lnSpc>
                <a:spcPts val="4334"/>
              </a:lnSpc>
            </a:pPr>
            <a:r>
              <a:rPr lang="en-US" sz="3095">
                <a:solidFill>
                  <a:srgbClr val="010101"/>
                </a:solidFill>
                <a:latin typeface="Montserrat"/>
                <a:ea typeface="Montserrat"/>
                <a:cs typeface="Montserrat"/>
                <a:sym typeface="Montserrat"/>
              </a:rPr>
              <a:t>     Spring Boot được phát triển bởi Pivotal Software, với phiên bản đầu tiên (Spring Boot 1.0) được phát hành vào tháng 4 năm 2014. </a:t>
            </a:r>
          </a:p>
          <a:p>
            <a:pPr algn="just">
              <a:lnSpc>
                <a:spcPts val="4334"/>
              </a:lnSpc>
            </a:pPr>
            <a:r>
              <a:rPr lang="en-US" sz="3095">
                <a:solidFill>
                  <a:srgbClr val="010101"/>
                </a:solidFill>
                <a:latin typeface="Montserrat"/>
                <a:ea typeface="Montserrat"/>
                <a:cs typeface="Montserrat"/>
                <a:sym typeface="Montserrat"/>
              </a:rPr>
              <a:t>Mục tiêu ban đầu của Spring Boot là giải quyết những hạn chế và phức tạp trong việc cấu hình Spring Framework truyền thống. </a:t>
            </a:r>
          </a:p>
          <a:p>
            <a:pPr algn="just">
              <a:lnSpc>
                <a:spcPts val="4334"/>
              </a:lnSpc>
            </a:pPr>
            <a:endParaRPr lang="en-US" sz="3095">
              <a:solidFill>
                <a:srgbClr val="010101"/>
              </a:solidFill>
              <a:latin typeface="Montserrat"/>
              <a:ea typeface="Montserrat"/>
              <a:cs typeface="Montserrat"/>
              <a:sym typeface="Montserrat"/>
            </a:endParaRPr>
          </a:p>
          <a:p>
            <a:pPr algn="just">
              <a:lnSpc>
                <a:spcPts val="4334"/>
              </a:lnSpc>
            </a:pPr>
            <a:r>
              <a:rPr lang="en-US" sz="3095">
                <a:solidFill>
                  <a:srgbClr val="010101"/>
                </a:solidFill>
                <a:latin typeface="Montserrat"/>
                <a:ea typeface="Montserrat"/>
                <a:cs typeface="Montserrat"/>
                <a:sym typeface="Montserrat"/>
              </a:rPr>
              <a:t>Một số ưu điểm của Spring Boot:</a:t>
            </a:r>
          </a:p>
          <a:p>
            <a:pPr marL="668392" lvl="1" indent="-334196" algn="just">
              <a:lnSpc>
                <a:spcPts val="4334"/>
              </a:lnSpc>
              <a:buFont typeface="Arial"/>
              <a:buChar char="•"/>
            </a:pPr>
            <a:r>
              <a:rPr lang="en-US" sz="3095">
                <a:solidFill>
                  <a:srgbClr val="010101"/>
                </a:solidFill>
                <a:latin typeface="Montserrat"/>
                <a:ea typeface="Montserrat"/>
                <a:cs typeface="Montserrat"/>
                <a:sym typeface="Montserrat"/>
              </a:rPr>
              <a:t>Cấu hình tự động (Auto-Configuration)</a:t>
            </a:r>
          </a:p>
          <a:p>
            <a:pPr marL="668392" lvl="1" indent="-334196" algn="just">
              <a:lnSpc>
                <a:spcPts val="4334"/>
              </a:lnSpc>
              <a:buFont typeface="Arial"/>
              <a:buChar char="•"/>
            </a:pPr>
            <a:r>
              <a:rPr lang="en-US" sz="3095">
                <a:solidFill>
                  <a:srgbClr val="010101"/>
                </a:solidFill>
                <a:latin typeface="Montserrat"/>
                <a:ea typeface="Montserrat"/>
                <a:cs typeface="Montserrat"/>
                <a:sym typeface="Montserrat"/>
              </a:rPr>
              <a:t>Hỗ trợ REST API mạnh mẽ</a:t>
            </a:r>
          </a:p>
          <a:p>
            <a:pPr marL="668392" lvl="1" indent="-334196" algn="just">
              <a:lnSpc>
                <a:spcPts val="4334"/>
              </a:lnSpc>
              <a:buFont typeface="Arial"/>
              <a:buChar char="•"/>
            </a:pPr>
            <a:r>
              <a:rPr lang="en-US" sz="3095">
                <a:solidFill>
                  <a:srgbClr val="010101"/>
                </a:solidFill>
                <a:latin typeface="Montserrat"/>
                <a:ea typeface="Montserrat"/>
                <a:cs typeface="Montserrat"/>
                <a:sym typeface="Montserrat"/>
              </a:rPr>
              <a:t>Phù hợp với nhiều loại ứng dụng</a:t>
            </a:r>
          </a:p>
          <a:p>
            <a:pPr algn="just">
              <a:lnSpc>
                <a:spcPts val="4334"/>
              </a:lnSpc>
            </a:pPr>
            <a:endParaRPr lang="en-US" sz="3095">
              <a:solidFill>
                <a:srgbClr val="010101"/>
              </a:solidFill>
              <a:latin typeface="Montserrat"/>
              <a:ea typeface="Montserrat"/>
              <a:cs typeface="Montserrat"/>
              <a:sym typeface="Montserrat"/>
            </a:endParaRPr>
          </a:p>
          <a:p>
            <a:pPr algn="just">
              <a:lnSpc>
                <a:spcPts val="4334"/>
              </a:lnSpc>
            </a:pPr>
            <a:endParaRPr lang="en-US" sz="3095">
              <a:solidFill>
                <a:srgbClr val="010101"/>
              </a:solidFill>
              <a:latin typeface="Montserrat"/>
              <a:ea typeface="Montserrat"/>
              <a:cs typeface="Montserrat"/>
              <a:sym typeface="Montserrat"/>
            </a:endParaRPr>
          </a:p>
        </p:txBody>
      </p:sp>
      <p:sp>
        <p:nvSpPr>
          <p:cNvPr id="6" name="Freeform 6"/>
          <p:cNvSpPr/>
          <p:nvPr/>
        </p:nvSpPr>
        <p:spPr>
          <a:xfrm>
            <a:off x="14676234" y="6713967"/>
            <a:ext cx="2931541" cy="2931541"/>
          </a:xfrm>
          <a:custGeom>
            <a:avLst/>
            <a:gdLst/>
            <a:ahLst/>
            <a:cxnLst/>
            <a:rect l="l" t="t" r="r" b="b"/>
            <a:pathLst>
              <a:path w="2931541" h="2931541">
                <a:moveTo>
                  <a:pt x="0" y="0"/>
                </a:moveTo>
                <a:lnTo>
                  <a:pt x="2931541" y="0"/>
                </a:lnTo>
                <a:lnTo>
                  <a:pt x="2931541" y="2931541"/>
                </a:lnTo>
                <a:lnTo>
                  <a:pt x="0" y="2931541"/>
                </a:lnTo>
                <a:lnTo>
                  <a:pt x="0" y="0"/>
                </a:lnTo>
                <a:close/>
              </a:path>
            </a:pathLst>
          </a:custGeom>
          <a:blipFill>
            <a:blip r:embed="rId2"/>
            <a:stretch>
              <a:fillRect/>
            </a:stretch>
          </a:blipFill>
        </p:spPr>
      </p:sp>
      <p:sp>
        <p:nvSpPr>
          <p:cNvPr id="7" name="TextBox 7"/>
          <p:cNvSpPr txBox="1"/>
          <p:nvPr/>
        </p:nvSpPr>
        <p:spPr>
          <a:xfrm>
            <a:off x="2661928" y="962025"/>
            <a:ext cx="4700469" cy="580390"/>
          </a:xfrm>
          <a:prstGeom prst="rect">
            <a:avLst/>
          </a:prstGeom>
        </p:spPr>
        <p:txBody>
          <a:bodyPr lIns="0" tIns="0" rIns="0" bIns="0" rtlCol="0" anchor="t">
            <a:spAutoFit/>
          </a:bodyPr>
          <a:lstStyle/>
          <a:p>
            <a:pPr algn="just">
              <a:lnSpc>
                <a:spcPts val="4759"/>
              </a:lnSpc>
            </a:pPr>
            <a:r>
              <a:rPr lang="en-US" sz="3399" b="1">
                <a:solidFill>
                  <a:srgbClr val="000000"/>
                </a:solidFill>
                <a:latin typeface="Montserrat Bold"/>
                <a:ea typeface="Montserrat Bold"/>
                <a:cs typeface="Montserrat Bold"/>
                <a:sym typeface="Montserrat Bold"/>
              </a:rPr>
              <a:t>2.2: Java Spring Boot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5" name="Freeform 5"/>
          <p:cNvSpPr/>
          <p:nvPr/>
        </p:nvSpPr>
        <p:spPr>
          <a:xfrm>
            <a:off x="2661928" y="2160615"/>
            <a:ext cx="13066046" cy="6533023"/>
          </a:xfrm>
          <a:custGeom>
            <a:avLst/>
            <a:gdLst/>
            <a:ahLst/>
            <a:cxnLst/>
            <a:rect l="l" t="t" r="r" b="b"/>
            <a:pathLst>
              <a:path w="13066046" h="6533023">
                <a:moveTo>
                  <a:pt x="0" y="0"/>
                </a:moveTo>
                <a:lnTo>
                  <a:pt x="13066046" y="0"/>
                </a:lnTo>
                <a:lnTo>
                  <a:pt x="13066046" y="6533023"/>
                </a:lnTo>
                <a:lnTo>
                  <a:pt x="0" y="6533023"/>
                </a:lnTo>
                <a:lnTo>
                  <a:pt x="0" y="0"/>
                </a:lnTo>
                <a:close/>
              </a:path>
            </a:pathLst>
          </a:custGeom>
          <a:blipFill>
            <a:blip r:embed="rId2"/>
            <a:stretch>
              <a:fillRect/>
            </a:stretch>
          </a:blipFill>
        </p:spPr>
      </p:sp>
      <p:sp>
        <p:nvSpPr>
          <p:cNvPr id="6" name="TextBox 6"/>
          <p:cNvSpPr txBox="1"/>
          <p:nvPr/>
        </p:nvSpPr>
        <p:spPr>
          <a:xfrm>
            <a:off x="2661928" y="962025"/>
            <a:ext cx="4700469" cy="580390"/>
          </a:xfrm>
          <a:prstGeom prst="rect">
            <a:avLst/>
          </a:prstGeom>
        </p:spPr>
        <p:txBody>
          <a:bodyPr lIns="0" tIns="0" rIns="0" bIns="0" rtlCol="0" anchor="t">
            <a:spAutoFit/>
          </a:bodyPr>
          <a:lstStyle/>
          <a:p>
            <a:pPr algn="just">
              <a:lnSpc>
                <a:spcPts val="4759"/>
              </a:lnSpc>
            </a:pPr>
            <a:r>
              <a:rPr lang="en-US" sz="3399" b="1">
                <a:solidFill>
                  <a:srgbClr val="000000"/>
                </a:solidFill>
                <a:latin typeface="Montserrat Bold"/>
                <a:ea typeface="Montserrat Bold"/>
                <a:cs typeface="Montserrat Bold"/>
                <a:sym typeface="Montserrat Bold"/>
              </a:rPr>
              <a:t>2.2: Java Spring Boot</a:t>
            </a:r>
          </a:p>
        </p:txBody>
      </p:sp>
      <p:sp>
        <p:nvSpPr>
          <p:cNvPr id="7" name="TextBox 7"/>
          <p:cNvSpPr txBox="1"/>
          <p:nvPr/>
        </p:nvSpPr>
        <p:spPr>
          <a:xfrm>
            <a:off x="6451538" y="9077642"/>
            <a:ext cx="4754642" cy="323215"/>
          </a:xfrm>
          <a:prstGeom prst="rect">
            <a:avLst/>
          </a:prstGeom>
        </p:spPr>
        <p:txBody>
          <a:bodyPr lIns="0" tIns="0" rIns="0" bIns="0" rtlCol="0" anchor="t">
            <a:spAutoFit/>
          </a:bodyPr>
          <a:lstStyle/>
          <a:p>
            <a:pPr algn="ctr">
              <a:lnSpc>
                <a:spcPts val="2659"/>
              </a:lnSpc>
              <a:spcBef>
                <a:spcPct val="0"/>
              </a:spcBef>
            </a:pPr>
            <a:r>
              <a:rPr lang="en-US" sz="1899">
                <a:solidFill>
                  <a:srgbClr val="000000"/>
                </a:solidFill>
                <a:latin typeface="Montserrat"/>
                <a:ea typeface="Montserrat"/>
                <a:cs typeface="Montserrat"/>
                <a:sym typeface="Montserrat"/>
              </a:rPr>
              <a:t>Hình 2. 2: Cấu trúc tĩnh của Spring Boot</a:t>
            </a:r>
          </a:p>
        </p:txBody>
      </p:sp>
      <p:sp>
        <p:nvSpPr>
          <p:cNvPr id="8" name="Freeform 3">
            <a:extLst>
              <a:ext uri="{FF2B5EF4-FFF2-40B4-BE49-F238E27FC236}">
                <a16:creationId xmlns:a16="http://schemas.microsoft.com/office/drawing/2014/main" id="{9E37D819-2325-7F33-672D-562400E1C02B}"/>
              </a:ext>
            </a:extLst>
          </p:cNvPr>
          <p:cNvSpPr/>
          <p:nvPr/>
        </p:nvSpPr>
        <p:spPr>
          <a:xfrm>
            <a:off x="-2590800" y="-2933700"/>
            <a:ext cx="4693046" cy="4693046"/>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5" name="TextBox 5"/>
          <p:cNvSpPr txBox="1"/>
          <p:nvPr/>
        </p:nvSpPr>
        <p:spPr>
          <a:xfrm>
            <a:off x="343786" y="2998727"/>
            <a:ext cx="17600428" cy="5960216"/>
          </a:xfrm>
          <a:prstGeom prst="rect">
            <a:avLst/>
          </a:prstGeom>
        </p:spPr>
        <p:txBody>
          <a:bodyPr lIns="0" tIns="0" rIns="0" bIns="0" rtlCol="0" anchor="t">
            <a:spAutoFit/>
          </a:bodyPr>
          <a:lstStyle/>
          <a:p>
            <a:pPr algn="just">
              <a:lnSpc>
                <a:spcPts val="4334"/>
              </a:lnSpc>
            </a:pPr>
            <a:r>
              <a:rPr lang="en-US" sz="3095">
                <a:solidFill>
                  <a:srgbClr val="010101"/>
                </a:solidFill>
                <a:latin typeface="Montserrat"/>
                <a:ea typeface="Montserrat"/>
                <a:cs typeface="Montserrat"/>
                <a:sym typeface="Montserrat"/>
              </a:rPr>
              <a:t>     MySQL là một hệ quản trị cơ sở dữ liệu quan hệ (Relational Database Management System - RDBMS) mã nguồn mở, được phát triển lần đầu vào năm 1995 bởi công ty MySQL AB (Thụy Điển), sau đó được Sun Microsystems mua lại vào năm 2008, và hiện nay thuộc sở hữu của tập đoàn Oracle kể từ năm 2010. MySQL được xây dựng dựa trên mô hình client-server.</a:t>
            </a:r>
          </a:p>
          <a:p>
            <a:pPr algn="just">
              <a:lnSpc>
                <a:spcPts val="4334"/>
              </a:lnSpc>
            </a:pPr>
            <a:endParaRPr lang="en-US" sz="3095">
              <a:solidFill>
                <a:srgbClr val="010101"/>
              </a:solidFill>
              <a:latin typeface="Montserrat"/>
              <a:ea typeface="Montserrat"/>
              <a:cs typeface="Montserrat"/>
              <a:sym typeface="Montserrat"/>
            </a:endParaRPr>
          </a:p>
          <a:p>
            <a:pPr algn="just">
              <a:lnSpc>
                <a:spcPts val="4334"/>
              </a:lnSpc>
            </a:pPr>
            <a:r>
              <a:rPr lang="en-US" sz="3095">
                <a:solidFill>
                  <a:srgbClr val="010101"/>
                </a:solidFill>
                <a:latin typeface="Montserrat"/>
                <a:ea typeface="Montserrat"/>
                <a:cs typeface="Montserrat"/>
                <a:sym typeface="Montserrat"/>
              </a:rPr>
              <a:t>Ưu điểm của MySQL:</a:t>
            </a:r>
          </a:p>
          <a:p>
            <a:pPr marL="668392" lvl="1" indent="-334196" algn="just">
              <a:lnSpc>
                <a:spcPts val="4334"/>
              </a:lnSpc>
              <a:buFont typeface="Arial"/>
              <a:buChar char="•"/>
            </a:pPr>
            <a:r>
              <a:rPr lang="en-US" sz="3095">
                <a:solidFill>
                  <a:srgbClr val="010101"/>
                </a:solidFill>
                <a:latin typeface="Montserrat"/>
                <a:ea typeface="Montserrat"/>
                <a:cs typeface="Montserrat"/>
                <a:sym typeface="Montserrat"/>
              </a:rPr>
              <a:t>Miễn phí và mã nguồn mở</a:t>
            </a:r>
          </a:p>
          <a:p>
            <a:pPr marL="668392" lvl="1" indent="-334196" algn="just">
              <a:lnSpc>
                <a:spcPts val="4334"/>
              </a:lnSpc>
              <a:buFont typeface="Arial"/>
              <a:buChar char="•"/>
            </a:pPr>
            <a:r>
              <a:rPr lang="en-US" sz="3095">
                <a:solidFill>
                  <a:srgbClr val="010101"/>
                </a:solidFill>
                <a:latin typeface="Montserrat"/>
                <a:ea typeface="Montserrat"/>
                <a:cs typeface="Montserrat"/>
                <a:sym typeface="Montserrat"/>
              </a:rPr>
              <a:t>Tích hợp tốt với Spring Boot</a:t>
            </a:r>
          </a:p>
          <a:p>
            <a:pPr marL="668392" lvl="1" indent="-334196" algn="just">
              <a:lnSpc>
                <a:spcPts val="4334"/>
              </a:lnSpc>
              <a:buFont typeface="Arial"/>
              <a:buChar char="•"/>
            </a:pPr>
            <a:r>
              <a:rPr lang="en-US" sz="3095">
                <a:solidFill>
                  <a:srgbClr val="010101"/>
                </a:solidFill>
                <a:latin typeface="Montserrat"/>
                <a:ea typeface="Montserrat"/>
                <a:cs typeface="Montserrat"/>
                <a:sym typeface="Montserrat"/>
              </a:rPr>
              <a:t>Hiệu suất ổn định, dễ mở rộng</a:t>
            </a:r>
          </a:p>
          <a:p>
            <a:pPr marL="668392" lvl="1" indent="-334196" algn="just">
              <a:lnSpc>
                <a:spcPts val="4334"/>
              </a:lnSpc>
              <a:buFont typeface="Arial"/>
              <a:buChar char="•"/>
            </a:pPr>
            <a:r>
              <a:rPr lang="en-US" sz="3095">
                <a:solidFill>
                  <a:srgbClr val="010101"/>
                </a:solidFill>
                <a:latin typeface="Montserrat"/>
                <a:ea typeface="Montserrat"/>
                <a:cs typeface="Montserrat"/>
                <a:sym typeface="Montserrat"/>
              </a:rPr>
              <a:t>Cộng đồng lớn, tài liệu đa dạng</a:t>
            </a:r>
          </a:p>
        </p:txBody>
      </p:sp>
      <p:sp>
        <p:nvSpPr>
          <p:cNvPr id="6" name="Freeform 6"/>
          <p:cNvSpPr/>
          <p:nvPr/>
        </p:nvSpPr>
        <p:spPr>
          <a:xfrm>
            <a:off x="13101923" y="6484085"/>
            <a:ext cx="4488179" cy="2990249"/>
          </a:xfrm>
          <a:custGeom>
            <a:avLst/>
            <a:gdLst/>
            <a:ahLst/>
            <a:cxnLst/>
            <a:rect l="l" t="t" r="r" b="b"/>
            <a:pathLst>
              <a:path w="4488179" h="2990249">
                <a:moveTo>
                  <a:pt x="0" y="0"/>
                </a:moveTo>
                <a:lnTo>
                  <a:pt x="4488179" y="0"/>
                </a:lnTo>
                <a:lnTo>
                  <a:pt x="4488179" y="2990249"/>
                </a:lnTo>
                <a:lnTo>
                  <a:pt x="0" y="2990249"/>
                </a:lnTo>
                <a:lnTo>
                  <a:pt x="0" y="0"/>
                </a:lnTo>
                <a:close/>
              </a:path>
            </a:pathLst>
          </a:custGeom>
          <a:blipFill>
            <a:blip r:embed="rId2"/>
            <a:stretch>
              <a:fillRect/>
            </a:stretch>
          </a:blipFill>
        </p:spPr>
        <p:txBody>
          <a:bodyPr/>
          <a:lstStyle/>
          <a:p>
            <a:endParaRPr lang="en-US" dirty="0"/>
          </a:p>
        </p:txBody>
      </p:sp>
      <p:sp>
        <p:nvSpPr>
          <p:cNvPr id="7" name="TextBox 7"/>
          <p:cNvSpPr txBox="1"/>
          <p:nvPr/>
        </p:nvSpPr>
        <p:spPr>
          <a:xfrm>
            <a:off x="2661928" y="962025"/>
            <a:ext cx="2429947" cy="580390"/>
          </a:xfrm>
          <a:prstGeom prst="rect">
            <a:avLst/>
          </a:prstGeom>
        </p:spPr>
        <p:txBody>
          <a:bodyPr lIns="0" tIns="0" rIns="0" bIns="0" rtlCol="0" anchor="t">
            <a:spAutoFit/>
          </a:bodyPr>
          <a:lstStyle/>
          <a:p>
            <a:pPr algn="just">
              <a:lnSpc>
                <a:spcPts val="4759"/>
              </a:lnSpc>
            </a:pPr>
            <a:r>
              <a:rPr lang="en-US" sz="3399" b="1">
                <a:solidFill>
                  <a:srgbClr val="000000"/>
                </a:solidFill>
                <a:latin typeface="Montserrat Bold"/>
                <a:ea typeface="Montserrat Bold"/>
                <a:cs typeface="Montserrat Bold"/>
                <a:sym typeface="Montserrat Bold"/>
              </a:rPr>
              <a:t>2.3: MySQL</a:t>
            </a:r>
          </a:p>
        </p:txBody>
      </p:sp>
      <p:sp>
        <p:nvSpPr>
          <p:cNvPr id="8" name="Freeform 3">
            <a:extLst>
              <a:ext uri="{FF2B5EF4-FFF2-40B4-BE49-F238E27FC236}">
                <a16:creationId xmlns:a16="http://schemas.microsoft.com/office/drawing/2014/main" id="{DAAC2C74-1276-571A-01C9-9286F8C512F2}"/>
              </a:ext>
            </a:extLst>
          </p:cNvPr>
          <p:cNvSpPr/>
          <p:nvPr/>
        </p:nvSpPr>
        <p:spPr>
          <a:xfrm>
            <a:off x="-2590800" y="-2933700"/>
            <a:ext cx="4693046" cy="4693046"/>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a:extLst>
            <a:ext uri="{FF2B5EF4-FFF2-40B4-BE49-F238E27FC236}">
              <a16:creationId xmlns:a16="http://schemas.microsoft.com/office/drawing/2014/main" id="{2D82D792-8485-1A73-F920-5BB686FFD969}"/>
            </a:ext>
          </a:extLst>
        </p:cNvPr>
        <p:cNvGrpSpPr/>
        <p:nvPr/>
      </p:nvGrpSpPr>
      <p:grpSpPr>
        <a:xfrm>
          <a:off x="0" y="0"/>
          <a:ext cx="0" cy="0"/>
          <a:chOff x="0" y="0"/>
          <a:chExt cx="0" cy="0"/>
        </a:xfrm>
      </p:grpSpPr>
      <p:sp>
        <p:nvSpPr>
          <p:cNvPr id="5" name="TextBox 5">
            <a:extLst>
              <a:ext uri="{FF2B5EF4-FFF2-40B4-BE49-F238E27FC236}">
                <a16:creationId xmlns:a16="http://schemas.microsoft.com/office/drawing/2014/main" id="{4AD87AA8-E954-E74B-0702-F805512F87DF}"/>
              </a:ext>
            </a:extLst>
          </p:cNvPr>
          <p:cNvSpPr txBox="1"/>
          <p:nvPr/>
        </p:nvSpPr>
        <p:spPr>
          <a:xfrm>
            <a:off x="682999" y="2552700"/>
            <a:ext cx="17147801" cy="1612301"/>
          </a:xfrm>
          <a:prstGeom prst="rect">
            <a:avLst/>
          </a:prstGeom>
        </p:spPr>
        <p:txBody>
          <a:bodyPr wrap="square" lIns="0" tIns="0" rIns="0" bIns="0" rtlCol="0" anchor="t">
            <a:spAutoFit/>
          </a:bodyPr>
          <a:lstStyle/>
          <a:p>
            <a:pPr algn="just">
              <a:lnSpc>
                <a:spcPts val="4334"/>
              </a:lnSpc>
            </a:pPr>
            <a:r>
              <a:rPr lang="en-US" sz="3095" b="1" dirty="0">
                <a:solidFill>
                  <a:srgbClr val="010101"/>
                </a:solidFill>
                <a:latin typeface="Montserrat" panose="00000500000000000000" pitchFamily="50" charset="0"/>
                <a:ea typeface="Montserrat"/>
                <a:cs typeface="Montserrat"/>
                <a:sym typeface="Montserrat"/>
              </a:rPr>
              <a:t>Android Studio: </a:t>
            </a:r>
          </a:p>
          <a:p>
            <a:pPr algn="just">
              <a:lnSpc>
                <a:spcPts val="4334"/>
              </a:lnSpc>
            </a:pPr>
            <a:r>
              <a:rPr lang="en-US" sz="3200" dirty="0">
                <a:latin typeface="Montserrat" panose="00000500000000000000" pitchFamily="50" charset="0"/>
              </a:rPr>
              <a:t>- </a:t>
            </a:r>
            <a:r>
              <a:rPr lang="vi-VN" sz="3200" dirty="0">
                <a:latin typeface="Montserrat" panose="00000500000000000000" pitchFamily="50" charset="0"/>
              </a:rPr>
              <a:t>Là môi trường phát triển tích hợp (IDE) chính thức cho Android. Dùng để xây dựng ứng dụng mobile bằng Java, Kotlin hoặc Flutter..</a:t>
            </a:r>
            <a:endParaRPr lang="en-US" sz="3095" dirty="0">
              <a:solidFill>
                <a:srgbClr val="010101"/>
              </a:solidFill>
              <a:latin typeface="Montserrat" panose="00000500000000000000" pitchFamily="50" charset="0"/>
              <a:ea typeface="Montserrat"/>
              <a:cs typeface="Montserrat"/>
              <a:sym typeface="Montserrat"/>
            </a:endParaRPr>
          </a:p>
        </p:txBody>
      </p:sp>
      <p:sp>
        <p:nvSpPr>
          <p:cNvPr id="7" name="TextBox 7">
            <a:extLst>
              <a:ext uri="{FF2B5EF4-FFF2-40B4-BE49-F238E27FC236}">
                <a16:creationId xmlns:a16="http://schemas.microsoft.com/office/drawing/2014/main" id="{5A93A82B-BA75-3C0C-0D30-8D4CCAB7767A}"/>
              </a:ext>
            </a:extLst>
          </p:cNvPr>
          <p:cNvSpPr txBox="1"/>
          <p:nvPr/>
        </p:nvSpPr>
        <p:spPr>
          <a:xfrm>
            <a:off x="2661928" y="962025"/>
            <a:ext cx="8158472" cy="569387"/>
          </a:xfrm>
          <a:prstGeom prst="rect">
            <a:avLst/>
          </a:prstGeom>
        </p:spPr>
        <p:txBody>
          <a:bodyPr wrap="square" lIns="0" tIns="0" rIns="0" bIns="0" rtlCol="0" anchor="t">
            <a:spAutoFit/>
          </a:bodyPr>
          <a:lstStyle/>
          <a:p>
            <a:pPr algn="just">
              <a:lnSpc>
                <a:spcPts val="4759"/>
              </a:lnSpc>
            </a:pPr>
            <a:r>
              <a:rPr lang="en-US" sz="3399" b="1" dirty="0">
                <a:solidFill>
                  <a:srgbClr val="000000"/>
                </a:solidFill>
                <a:latin typeface="Montserrat Bold"/>
                <a:ea typeface="Montserrat Bold"/>
                <a:cs typeface="Montserrat Bold"/>
                <a:sym typeface="Montserrat Bold"/>
              </a:rPr>
              <a:t>MỘT SỐ CÔNG CỤ HỖ TRỢ</a:t>
            </a:r>
          </a:p>
        </p:txBody>
      </p:sp>
      <p:sp>
        <p:nvSpPr>
          <p:cNvPr id="8" name="Freeform 3">
            <a:extLst>
              <a:ext uri="{FF2B5EF4-FFF2-40B4-BE49-F238E27FC236}">
                <a16:creationId xmlns:a16="http://schemas.microsoft.com/office/drawing/2014/main" id="{1D06B845-F9BA-D1ED-ECD7-C12FA74ACDB0}"/>
              </a:ext>
            </a:extLst>
          </p:cNvPr>
          <p:cNvSpPr/>
          <p:nvPr/>
        </p:nvSpPr>
        <p:spPr>
          <a:xfrm>
            <a:off x="-2590800" y="-2933700"/>
            <a:ext cx="4693046" cy="4693046"/>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2" name="TextBox 5">
            <a:extLst>
              <a:ext uri="{FF2B5EF4-FFF2-40B4-BE49-F238E27FC236}">
                <a16:creationId xmlns:a16="http://schemas.microsoft.com/office/drawing/2014/main" id="{9F8B8859-F669-C6F8-28B0-2969826953D5}"/>
              </a:ext>
            </a:extLst>
          </p:cNvPr>
          <p:cNvSpPr txBox="1"/>
          <p:nvPr/>
        </p:nvSpPr>
        <p:spPr>
          <a:xfrm>
            <a:off x="682998" y="6743700"/>
            <a:ext cx="17147801" cy="1612301"/>
          </a:xfrm>
          <a:prstGeom prst="rect">
            <a:avLst/>
          </a:prstGeom>
        </p:spPr>
        <p:txBody>
          <a:bodyPr wrap="square" lIns="0" tIns="0" rIns="0" bIns="0" rtlCol="0" anchor="t">
            <a:spAutoFit/>
          </a:bodyPr>
          <a:lstStyle/>
          <a:p>
            <a:pPr algn="just">
              <a:lnSpc>
                <a:spcPts val="4334"/>
              </a:lnSpc>
            </a:pPr>
            <a:r>
              <a:rPr lang="en-US" sz="3200" b="1" dirty="0">
                <a:latin typeface="Montserrat" panose="00000500000000000000" pitchFamily="50" charset="0"/>
              </a:rPr>
              <a:t>MySQL Workbench</a:t>
            </a:r>
            <a:r>
              <a:rPr lang="en-US" sz="3095" b="1" dirty="0">
                <a:solidFill>
                  <a:srgbClr val="010101"/>
                </a:solidFill>
                <a:latin typeface="Montserrat" panose="00000500000000000000" pitchFamily="50" charset="0"/>
                <a:ea typeface="Montserrat"/>
                <a:cs typeface="Montserrat"/>
                <a:sym typeface="Montserrat"/>
              </a:rPr>
              <a:t>: </a:t>
            </a:r>
          </a:p>
          <a:p>
            <a:pPr algn="just">
              <a:lnSpc>
                <a:spcPts val="4334"/>
              </a:lnSpc>
            </a:pPr>
            <a:r>
              <a:rPr lang="en-US" sz="3200" dirty="0">
                <a:latin typeface="Montserrat" panose="00000500000000000000" pitchFamily="50" charset="0"/>
              </a:rPr>
              <a:t>- </a:t>
            </a:r>
            <a:r>
              <a:rPr lang="vi-VN" sz="3200" dirty="0">
                <a:latin typeface="Montserrat" panose="00000500000000000000" pitchFamily="50" charset="0"/>
              </a:rPr>
              <a:t>Là công cụ trực quan để thiết kế, quản lý và thao tác với cơ sở dữ liệu MySQL. Hỗ trợ viết truy vấn SQL, xem dữ liệu, tạo bảng, sơ đồ quan hệ.</a:t>
            </a:r>
            <a:endParaRPr lang="en-US" sz="3095" dirty="0">
              <a:solidFill>
                <a:srgbClr val="010101"/>
              </a:solidFill>
              <a:latin typeface="Montserrat" panose="00000500000000000000" pitchFamily="50" charset="0"/>
              <a:ea typeface="Montserrat"/>
              <a:cs typeface="Montserrat"/>
              <a:sym typeface="Montserrat"/>
            </a:endParaRPr>
          </a:p>
        </p:txBody>
      </p:sp>
      <p:sp>
        <p:nvSpPr>
          <p:cNvPr id="3" name="TextBox 5">
            <a:extLst>
              <a:ext uri="{FF2B5EF4-FFF2-40B4-BE49-F238E27FC236}">
                <a16:creationId xmlns:a16="http://schemas.microsoft.com/office/drawing/2014/main" id="{4645B40D-9D06-257F-93E7-F27B4D81110F}"/>
              </a:ext>
            </a:extLst>
          </p:cNvPr>
          <p:cNvSpPr txBox="1"/>
          <p:nvPr/>
        </p:nvSpPr>
        <p:spPr>
          <a:xfrm>
            <a:off x="682998" y="4509699"/>
            <a:ext cx="17147801" cy="1612301"/>
          </a:xfrm>
          <a:prstGeom prst="rect">
            <a:avLst/>
          </a:prstGeom>
        </p:spPr>
        <p:txBody>
          <a:bodyPr wrap="square" lIns="0" tIns="0" rIns="0" bIns="0" rtlCol="0" anchor="t">
            <a:spAutoFit/>
          </a:bodyPr>
          <a:lstStyle/>
          <a:p>
            <a:pPr algn="just">
              <a:lnSpc>
                <a:spcPts val="4334"/>
              </a:lnSpc>
            </a:pPr>
            <a:r>
              <a:rPr lang="en-US" sz="3095" b="1" dirty="0">
                <a:solidFill>
                  <a:srgbClr val="010101"/>
                </a:solidFill>
                <a:latin typeface="Montserrat" panose="00000500000000000000" pitchFamily="50" charset="0"/>
                <a:ea typeface="Montserrat"/>
                <a:cs typeface="Montserrat"/>
                <a:sym typeface="Montserrat"/>
              </a:rPr>
              <a:t>Spring Tool Suite: </a:t>
            </a:r>
          </a:p>
          <a:p>
            <a:pPr algn="just">
              <a:lnSpc>
                <a:spcPts val="4334"/>
              </a:lnSpc>
            </a:pPr>
            <a:r>
              <a:rPr lang="en-US" sz="3200" dirty="0">
                <a:latin typeface="Montserrat" panose="00000500000000000000" pitchFamily="50" charset="0"/>
              </a:rPr>
              <a:t>- </a:t>
            </a:r>
            <a:r>
              <a:rPr lang="vi-VN" sz="3200" dirty="0">
                <a:latin typeface="Montserrat" panose="00000500000000000000" pitchFamily="50" charset="0"/>
              </a:rPr>
              <a:t>Là IDE được tối ưu hóa cho việc phát triển ứng dụng Java Spring. Cung cấp công cụ hỗ trợ Spring Boot, REST API, JPA...</a:t>
            </a:r>
            <a:endParaRPr lang="en-US" sz="3095" dirty="0">
              <a:solidFill>
                <a:srgbClr val="010101"/>
              </a:solidFill>
              <a:latin typeface="Montserrat" panose="00000500000000000000" pitchFamily="50" charset="0"/>
              <a:ea typeface="Montserrat"/>
              <a:cs typeface="Montserrat"/>
              <a:sym typeface="Montserrat"/>
            </a:endParaRPr>
          </a:p>
        </p:txBody>
      </p:sp>
    </p:spTree>
    <p:extLst>
      <p:ext uri="{BB962C8B-B14F-4D97-AF65-F5344CB8AC3E}">
        <p14:creationId xmlns:p14="http://schemas.microsoft.com/office/powerpoint/2010/main" val="40243746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a:extLst>
            <a:ext uri="{FF2B5EF4-FFF2-40B4-BE49-F238E27FC236}">
              <a16:creationId xmlns:a16="http://schemas.microsoft.com/office/drawing/2014/main" id="{28462A24-D910-A17C-9E46-F4F0423C4163}"/>
            </a:ext>
          </a:extLst>
        </p:cNvPr>
        <p:cNvGrpSpPr/>
        <p:nvPr/>
      </p:nvGrpSpPr>
      <p:grpSpPr>
        <a:xfrm>
          <a:off x="0" y="0"/>
          <a:ext cx="0" cy="0"/>
          <a:chOff x="0" y="0"/>
          <a:chExt cx="0" cy="0"/>
        </a:xfrm>
      </p:grpSpPr>
      <p:sp>
        <p:nvSpPr>
          <p:cNvPr id="5" name="TextBox 5">
            <a:extLst>
              <a:ext uri="{FF2B5EF4-FFF2-40B4-BE49-F238E27FC236}">
                <a16:creationId xmlns:a16="http://schemas.microsoft.com/office/drawing/2014/main" id="{66093984-AB14-590E-304D-2D0BC04224FA}"/>
              </a:ext>
            </a:extLst>
          </p:cNvPr>
          <p:cNvSpPr txBox="1"/>
          <p:nvPr/>
        </p:nvSpPr>
        <p:spPr>
          <a:xfrm>
            <a:off x="682999" y="2552700"/>
            <a:ext cx="17147801" cy="1612877"/>
          </a:xfrm>
          <a:prstGeom prst="rect">
            <a:avLst/>
          </a:prstGeom>
        </p:spPr>
        <p:txBody>
          <a:bodyPr wrap="square" lIns="0" tIns="0" rIns="0" bIns="0" rtlCol="0" anchor="t">
            <a:spAutoFit/>
          </a:bodyPr>
          <a:lstStyle/>
          <a:p>
            <a:pPr algn="just">
              <a:lnSpc>
                <a:spcPts val="4334"/>
              </a:lnSpc>
            </a:pPr>
            <a:r>
              <a:rPr lang="en-US" sz="3095" b="1" dirty="0" err="1">
                <a:solidFill>
                  <a:srgbClr val="010101"/>
                </a:solidFill>
                <a:latin typeface="Montserrat" panose="00000500000000000000" pitchFamily="50" charset="0"/>
                <a:ea typeface="Montserrat"/>
                <a:cs typeface="Montserrat"/>
                <a:sym typeface="Montserrat"/>
              </a:rPr>
              <a:t>Github</a:t>
            </a:r>
            <a:r>
              <a:rPr lang="en-US" sz="3095" b="1" dirty="0">
                <a:solidFill>
                  <a:srgbClr val="010101"/>
                </a:solidFill>
                <a:latin typeface="Montserrat" panose="00000500000000000000" pitchFamily="50" charset="0"/>
                <a:ea typeface="Montserrat"/>
                <a:cs typeface="Montserrat"/>
                <a:sym typeface="Montserrat"/>
              </a:rPr>
              <a:t>: </a:t>
            </a:r>
          </a:p>
          <a:p>
            <a:pPr algn="just">
              <a:lnSpc>
                <a:spcPts val="4334"/>
              </a:lnSpc>
            </a:pPr>
            <a:r>
              <a:rPr lang="en-US" sz="3200" dirty="0">
                <a:latin typeface="Montserrat" panose="00000500000000000000" pitchFamily="50" charset="0"/>
              </a:rPr>
              <a:t>- </a:t>
            </a:r>
            <a:r>
              <a:rPr lang="vi-VN" sz="3200" dirty="0">
                <a:latin typeface="Montserrat" panose="00000500000000000000" pitchFamily="50" charset="0"/>
              </a:rPr>
              <a:t>Là nền tảng lưu trữ và quản lý mã nguồn dựa trên Git. Được sử dụng để lưu trữ code, theo dõi lịch sử thay đổi, làm việc nhóm và triển khai CI/CD.</a:t>
            </a:r>
            <a:endParaRPr lang="en-US" sz="3095" dirty="0">
              <a:solidFill>
                <a:srgbClr val="010101"/>
              </a:solidFill>
              <a:latin typeface="Montserrat" panose="00000500000000000000" pitchFamily="50" charset="0"/>
              <a:ea typeface="Montserrat"/>
              <a:cs typeface="Montserrat"/>
              <a:sym typeface="Montserrat"/>
            </a:endParaRPr>
          </a:p>
        </p:txBody>
      </p:sp>
      <p:sp>
        <p:nvSpPr>
          <p:cNvPr id="7" name="TextBox 7">
            <a:extLst>
              <a:ext uri="{FF2B5EF4-FFF2-40B4-BE49-F238E27FC236}">
                <a16:creationId xmlns:a16="http://schemas.microsoft.com/office/drawing/2014/main" id="{063D8D14-6A18-2792-308D-80F1D9A2464A}"/>
              </a:ext>
            </a:extLst>
          </p:cNvPr>
          <p:cNvSpPr txBox="1"/>
          <p:nvPr/>
        </p:nvSpPr>
        <p:spPr>
          <a:xfrm>
            <a:off x="2661928" y="962025"/>
            <a:ext cx="8158472" cy="569387"/>
          </a:xfrm>
          <a:prstGeom prst="rect">
            <a:avLst/>
          </a:prstGeom>
        </p:spPr>
        <p:txBody>
          <a:bodyPr wrap="square" lIns="0" tIns="0" rIns="0" bIns="0" rtlCol="0" anchor="t">
            <a:spAutoFit/>
          </a:bodyPr>
          <a:lstStyle/>
          <a:p>
            <a:pPr algn="just">
              <a:lnSpc>
                <a:spcPts val="4759"/>
              </a:lnSpc>
            </a:pPr>
            <a:r>
              <a:rPr lang="en-US" sz="3399" b="1" dirty="0">
                <a:solidFill>
                  <a:srgbClr val="000000"/>
                </a:solidFill>
                <a:latin typeface="Montserrat Bold"/>
                <a:ea typeface="Montserrat Bold"/>
                <a:cs typeface="Montserrat Bold"/>
                <a:sym typeface="Montserrat Bold"/>
              </a:rPr>
              <a:t>MỘT SỐ CÔNG CỤ HỖ TRỢ</a:t>
            </a:r>
          </a:p>
        </p:txBody>
      </p:sp>
      <p:sp>
        <p:nvSpPr>
          <p:cNvPr id="8" name="Freeform 3">
            <a:extLst>
              <a:ext uri="{FF2B5EF4-FFF2-40B4-BE49-F238E27FC236}">
                <a16:creationId xmlns:a16="http://schemas.microsoft.com/office/drawing/2014/main" id="{CA3F2F42-0F80-1B1A-7188-BB1C255A37AA}"/>
              </a:ext>
            </a:extLst>
          </p:cNvPr>
          <p:cNvSpPr/>
          <p:nvPr/>
        </p:nvSpPr>
        <p:spPr>
          <a:xfrm>
            <a:off x="-2590800" y="-2933700"/>
            <a:ext cx="4693046" cy="4693046"/>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2" name="TextBox 5">
            <a:extLst>
              <a:ext uri="{FF2B5EF4-FFF2-40B4-BE49-F238E27FC236}">
                <a16:creationId xmlns:a16="http://schemas.microsoft.com/office/drawing/2014/main" id="{7CFFB815-5ECD-0766-8FF9-8D48246302CF}"/>
              </a:ext>
            </a:extLst>
          </p:cNvPr>
          <p:cNvSpPr txBox="1"/>
          <p:nvPr/>
        </p:nvSpPr>
        <p:spPr>
          <a:xfrm>
            <a:off x="682999" y="4610099"/>
            <a:ext cx="17147801" cy="2164310"/>
          </a:xfrm>
          <a:prstGeom prst="rect">
            <a:avLst/>
          </a:prstGeom>
        </p:spPr>
        <p:txBody>
          <a:bodyPr wrap="square" lIns="0" tIns="0" rIns="0" bIns="0" rtlCol="0" anchor="t">
            <a:spAutoFit/>
          </a:bodyPr>
          <a:lstStyle/>
          <a:p>
            <a:pPr algn="just">
              <a:lnSpc>
                <a:spcPts val="4334"/>
              </a:lnSpc>
            </a:pPr>
            <a:r>
              <a:rPr lang="en-US" sz="3095" b="1" dirty="0">
                <a:solidFill>
                  <a:srgbClr val="010101"/>
                </a:solidFill>
                <a:latin typeface="Montserrat" panose="00000500000000000000" pitchFamily="50" charset="0"/>
                <a:ea typeface="Montserrat"/>
                <a:cs typeface="Montserrat"/>
                <a:sym typeface="Montserrat"/>
              </a:rPr>
              <a:t>Postman: </a:t>
            </a:r>
          </a:p>
          <a:p>
            <a:pPr algn="just">
              <a:lnSpc>
                <a:spcPts val="4334"/>
              </a:lnSpc>
            </a:pPr>
            <a:r>
              <a:rPr lang="en-US" sz="3200" dirty="0">
                <a:latin typeface="Montserrat" panose="00000500000000000000" pitchFamily="50" charset="0"/>
              </a:rPr>
              <a:t>- </a:t>
            </a:r>
            <a:r>
              <a:rPr lang="en-US" sz="3200" dirty="0" err="1">
                <a:latin typeface="Montserrat" panose="00000500000000000000" pitchFamily="50" charset="0"/>
              </a:rPr>
              <a:t>Là</a:t>
            </a:r>
            <a:r>
              <a:rPr lang="en-US" sz="3200" dirty="0">
                <a:latin typeface="Montserrat" panose="00000500000000000000" pitchFamily="50" charset="0"/>
              </a:rPr>
              <a:t> </a:t>
            </a:r>
            <a:r>
              <a:rPr lang="en-US" sz="3200" dirty="0" err="1">
                <a:latin typeface="Montserrat" panose="00000500000000000000" pitchFamily="50" charset="0"/>
              </a:rPr>
              <a:t>công</a:t>
            </a:r>
            <a:r>
              <a:rPr lang="en-US" sz="3200" dirty="0">
                <a:latin typeface="Montserrat" panose="00000500000000000000" pitchFamily="50" charset="0"/>
              </a:rPr>
              <a:t> </a:t>
            </a:r>
            <a:r>
              <a:rPr lang="en-US" sz="3200" dirty="0" err="1">
                <a:latin typeface="Montserrat" panose="00000500000000000000" pitchFamily="50" charset="0"/>
              </a:rPr>
              <a:t>cụ</a:t>
            </a:r>
            <a:r>
              <a:rPr lang="en-US" sz="3200" dirty="0">
                <a:latin typeface="Montserrat" panose="00000500000000000000" pitchFamily="50" charset="0"/>
              </a:rPr>
              <a:t> </a:t>
            </a:r>
            <a:r>
              <a:rPr lang="en-US" sz="3200" dirty="0" err="1">
                <a:latin typeface="Montserrat" panose="00000500000000000000" pitchFamily="50" charset="0"/>
              </a:rPr>
              <a:t>giúp</a:t>
            </a:r>
            <a:r>
              <a:rPr lang="en-US" sz="3200" dirty="0">
                <a:latin typeface="Montserrat" panose="00000500000000000000" pitchFamily="50" charset="0"/>
              </a:rPr>
              <a:t> </a:t>
            </a:r>
            <a:r>
              <a:rPr lang="en-US" sz="3200" dirty="0" err="1">
                <a:latin typeface="Montserrat" panose="00000500000000000000" pitchFamily="50" charset="0"/>
              </a:rPr>
              <a:t>kiểm</a:t>
            </a:r>
            <a:r>
              <a:rPr lang="en-US" sz="3200" dirty="0">
                <a:latin typeface="Montserrat" panose="00000500000000000000" pitchFamily="50" charset="0"/>
              </a:rPr>
              <a:t> </a:t>
            </a:r>
            <a:r>
              <a:rPr lang="en-US" sz="3200" dirty="0" err="1">
                <a:latin typeface="Montserrat" panose="00000500000000000000" pitchFamily="50" charset="0"/>
              </a:rPr>
              <a:t>thử</a:t>
            </a:r>
            <a:r>
              <a:rPr lang="en-US" sz="3200" dirty="0">
                <a:latin typeface="Montserrat" panose="00000500000000000000" pitchFamily="50" charset="0"/>
              </a:rPr>
              <a:t> API </a:t>
            </a:r>
            <a:r>
              <a:rPr lang="en-US" sz="3200" dirty="0" err="1">
                <a:latin typeface="Montserrat" panose="00000500000000000000" pitchFamily="50" charset="0"/>
              </a:rPr>
              <a:t>một</a:t>
            </a:r>
            <a:r>
              <a:rPr lang="en-US" sz="3200" dirty="0">
                <a:latin typeface="Montserrat" panose="00000500000000000000" pitchFamily="50" charset="0"/>
              </a:rPr>
              <a:t> </a:t>
            </a:r>
            <a:r>
              <a:rPr lang="en-US" sz="3200" dirty="0" err="1">
                <a:latin typeface="Montserrat" panose="00000500000000000000" pitchFamily="50" charset="0"/>
              </a:rPr>
              <a:t>cách</a:t>
            </a:r>
            <a:r>
              <a:rPr lang="en-US" sz="3200" dirty="0">
                <a:latin typeface="Montserrat" panose="00000500000000000000" pitchFamily="50" charset="0"/>
              </a:rPr>
              <a:t> </a:t>
            </a:r>
            <a:r>
              <a:rPr lang="en-US" sz="3200" dirty="0" err="1">
                <a:latin typeface="Montserrat" panose="00000500000000000000" pitchFamily="50" charset="0"/>
              </a:rPr>
              <a:t>trực</a:t>
            </a:r>
            <a:r>
              <a:rPr lang="en-US" sz="3200" dirty="0">
                <a:latin typeface="Montserrat" panose="00000500000000000000" pitchFamily="50" charset="0"/>
              </a:rPr>
              <a:t> </a:t>
            </a:r>
            <a:r>
              <a:rPr lang="en-US" sz="3200" dirty="0" err="1">
                <a:latin typeface="Montserrat" panose="00000500000000000000" pitchFamily="50" charset="0"/>
              </a:rPr>
              <a:t>quan</a:t>
            </a:r>
            <a:r>
              <a:rPr lang="en-US" sz="3200" dirty="0">
                <a:latin typeface="Montserrat" panose="00000500000000000000" pitchFamily="50" charset="0"/>
              </a:rPr>
              <a:t>. </a:t>
            </a:r>
            <a:r>
              <a:rPr lang="en-US" sz="3200" dirty="0" err="1">
                <a:latin typeface="Montserrat" panose="00000500000000000000" pitchFamily="50" charset="0"/>
              </a:rPr>
              <a:t>Dùng</a:t>
            </a:r>
            <a:r>
              <a:rPr lang="en-US" sz="3200" dirty="0">
                <a:latin typeface="Montserrat" panose="00000500000000000000" pitchFamily="50" charset="0"/>
              </a:rPr>
              <a:t> </a:t>
            </a:r>
            <a:r>
              <a:rPr lang="en-US" sz="3200" dirty="0" err="1">
                <a:latin typeface="Montserrat" panose="00000500000000000000" pitchFamily="50" charset="0"/>
              </a:rPr>
              <a:t>để</a:t>
            </a:r>
            <a:r>
              <a:rPr lang="en-US" sz="3200" dirty="0">
                <a:latin typeface="Montserrat" panose="00000500000000000000" pitchFamily="50" charset="0"/>
              </a:rPr>
              <a:t> </a:t>
            </a:r>
            <a:r>
              <a:rPr lang="en-US" sz="3200" dirty="0" err="1">
                <a:latin typeface="Montserrat" panose="00000500000000000000" pitchFamily="50" charset="0"/>
              </a:rPr>
              <a:t>gửi</a:t>
            </a:r>
            <a:r>
              <a:rPr lang="en-US" sz="3200" dirty="0">
                <a:latin typeface="Montserrat" panose="00000500000000000000" pitchFamily="50" charset="0"/>
              </a:rPr>
              <a:t> request </a:t>
            </a:r>
            <a:r>
              <a:rPr lang="en-US" sz="3200" dirty="0" err="1">
                <a:latin typeface="Montserrat" panose="00000500000000000000" pitchFamily="50" charset="0"/>
              </a:rPr>
              <a:t>và</a:t>
            </a:r>
            <a:r>
              <a:rPr lang="en-US" sz="3200" dirty="0">
                <a:latin typeface="Montserrat" panose="00000500000000000000" pitchFamily="50" charset="0"/>
              </a:rPr>
              <a:t> </a:t>
            </a:r>
            <a:r>
              <a:rPr lang="en-US" sz="3200" dirty="0" err="1">
                <a:latin typeface="Montserrat" panose="00000500000000000000" pitchFamily="50" charset="0"/>
              </a:rPr>
              <a:t>kiểm</a:t>
            </a:r>
            <a:r>
              <a:rPr lang="en-US" sz="3200" dirty="0">
                <a:latin typeface="Montserrat" panose="00000500000000000000" pitchFamily="50" charset="0"/>
              </a:rPr>
              <a:t> </a:t>
            </a:r>
            <a:r>
              <a:rPr lang="en-US" sz="3200" dirty="0" err="1">
                <a:latin typeface="Montserrat" panose="00000500000000000000" pitchFamily="50" charset="0"/>
              </a:rPr>
              <a:t>tra</a:t>
            </a:r>
            <a:r>
              <a:rPr lang="en-US" sz="3200" dirty="0">
                <a:latin typeface="Montserrat" panose="00000500000000000000" pitchFamily="50" charset="0"/>
              </a:rPr>
              <a:t> </a:t>
            </a:r>
            <a:r>
              <a:rPr lang="en-US" sz="3200" dirty="0" err="1">
                <a:latin typeface="Montserrat" panose="00000500000000000000" pitchFamily="50" charset="0"/>
              </a:rPr>
              <a:t>phản</a:t>
            </a:r>
            <a:r>
              <a:rPr lang="en-US" sz="3200" dirty="0">
                <a:latin typeface="Montserrat" panose="00000500000000000000" pitchFamily="50" charset="0"/>
              </a:rPr>
              <a:t> </a:t>
            </a:r>
            <a:r>
              <a:rPr lang="en-US" sz="3200" dirty="0" err="1">
                <a:latin typeface="Montserrat" panose="00000500000000000000" pitchFamily="50" charset="0"/>
              </a:rPr>
              <a:t>hồi</a:t>
            </a:r>
            <a:r>
              <a:rPr lang="en-US" sz="3200" dirty="0">
                <a:latin typeface="Montserrat" panose="00000500000000000000" pitchFamily="50" charset="0"/>
              </a:rPr>
              <a:t> </a:t>
            </a:r>
            <a:r>
              <a:rPr lang="en-US" sz="3200" dirty="0" err="1">
                <a:latin typeface="Montserrat" panose="00000500000000000000" pitchFamily="50" charset="0"/>
              </a:rPr>
              <a:t>từ</a:t>
            </a:r>
            <a:r>
              <a:rPr lang="en-US" sz="3200" dirty="0">
                <a:latin typeface="Montserrat" panose="00000500000000000000" pitchFamily="50" charset="0"/>
              </a:rPr>
              <a:t> server (GET, POST, PUT, DELETE...), </a:t>
            </a:r>
            <a:r>
              <a:rPr lang="en-US" sz="3200" dirty="0" err="1">
                <a:latin typeface="Montserrat" panose="00000500000000000000" pitchFamily="50" charset="0"/>
              </a:rPr>
              <a:t>rất</a:t>
            </a:r>
            <a:r>
              <a:rPr lang="en-US" sz="3200" dirty="0">
                <a:latin typeface="Montserrat" panose="00000500000000000000" pitchFamily="50" charset="0"/>
              </a:rPr>
              <a:t> </a:t>
            </a:r>
            <a:r>
              <a:rPr lang="en-US" sz="3200" dirty="0" err="1">
                <a:latin typeface="Montserrat" panose="00000500000000000000" pitchFamily="50" charset="0"/>
              </a:rPr>
              <a:t>hữu</a:t>
            </a:r>
            <a:r>
              <a:rPr lang="en-US" sz="3200" dirty="0">
                <a:latin typeface="Montserrat" panose="00000500000000000000" pitchFamily="50" charset="0"/>
              </a:rPr>
              <a:t> </a:t>
            </a:r>
            <a:r>
              <a:rPr lang="en-US" sz="3200" dirty="0" err="1">
                <a:latin typeface="Montserrat" panose="00000500000000000000" pitchFamily="50" charset="0"/>
              </a:rPr>
              <a:t>ích</a:t>
            </a:r>
            <a:r>
              <a:rPr lang="en-US" sz="3200" dirty="0">
                <a:latin typeface="Montserrat" panose="00000500000000000000" pitchFamily="50" charset="0"/>
              </a:rPr>
              <a:t> </a:t>
            </a:r>
            <a:r>
              <a:rPr lang="en-US" sz="3200" dirty="0" err="1">
                <a:latin typeface="Montserrat" panose="00000500000000000000" pitchFamily="50" charset="0"/>
              </a:rPr>
              <a:t>trong</a:t>
            </a:r>
            <a:r>
              <a:rPr lang="en-US" sz="3200" dirty="0">
                <a:latin typeface="Montserrat" panose="00000500000000000000" pitchFamily="50" charset="0"/>
              </a:rPr>
              <a:t> </a:t>
            </a:r>
            <a:r>
              <a:rPr lang="en-US" sz="3200" dirty="0" err="1">
                <a:latin typeface="Montserrat" panose="00000500000000000000" pitchFamily="50" charset="0"/>
              </a:rPr>
              <a:t>quá</a:t>
            </a:r>
            <a:r>
              <a:rPr lang="en-US" sz="3200" dirty="0">
                <a:latin typeface="Montserrat" panose="00000500000000000000" pitchFamily="50" charset="0"/>
              </a:rPr>
              <a:t> </a:t>
            </a:r>
            <a:r>
              <a:rPr lang="en-US" sz="3200" dirty="0" err="1">
                <a:latin typeface="Montserrat" panose="00000500000000000000" pitchFamily="50" charset="0"/>
              </a:rPr>
              <a:t>trình</a:t>
            </a:r>
            <a:r>
              <a:rPr lang="en-US" sz="3200" dirty="0">
                <a:latin typeface="Montserrat" panose="00000500000000000000" pitchFamily="50" charset="0"/>
              </a:rPr>
              <a:t> </a:t>
            </a:r>
            <a:r>
              <a:rPr lang="en-US" sz="3200" dirty="0" err="1">
                <a:latin typeface="Montserrat" panose="00000500000000000000" pitchFamily="50" charset="0"/>
              </a:rPr>
              <a:t>phát</a:t>
            </a:r>
            <a:r>
              <a:rPr lang="en-US" sz="3200" dirty="0">
                <a:latin typeface="Montserrat" panose="00000500000000000000" pitchFamily="50" charset="0"/>
              </a:rPr>
              <a:t> </a:t>
            </a:r>
            <a:r>
              <a:rPr lang="en-US" sz="3200" dirty="0" err="1">
                <a:latin typeface="Montserrat" panose="00000500000000000000" pitchFamily="50" charset="0"/>
              </a:rPr>
              <a:t>triển</a:t>
            </a:r>
            <a:r>
              <a:rPr lang="en-US" sz="3200" dirty="0">
                <a:latin typeface="Montserrat" panose="00000500000000000000" pitchFamily="50" charset="0"/>
              </a:rPr>
              <a:t> backend.</a:t>
            </a:r>
            <a:endParaRPr lang="en-US" sz="3095" dirty="0">
              <a:solidFill>
                <a:srgbClr val="010101"/>
              </a:solidFill>
              <a:latin typeface="Montserrat" panose="00000500000000000000" pitchFamily="50" charset="0"/>
              <a:ea typeface="Montserrat"/>
              <a:cs typeface="Montserrat"/>
              <a:sym typeface="Montserrat"/>
            </a:endParaRPr>
          </a:p>
        </p:txBody>
      </p:sp>
    </p:spTree>
    <p:extLst>
      <p:ext uri="{BB962C8B-B14F-4D97-AF65-F5344CB8AC3E}">
        <p14:creationId xmlns:p14="http://schemas.microsoft.com/office/powerpoint/2010/main" val="4123366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5143500"/>
          </a:xfrm>
          <a:custGeom>
            <a:avLst/>
            <a:gdLst/>
            <a:ahLst/>
            <a:cxnLst/>
            <a:rect l="l" t="t" r="r" b="b"/>
            <a:pathLst>
              <a:path w="18288000" h="5143500">
                <a:moveTo>
                  <a:pt x="0" y="0"/>
                </a:moveTo>
                <a:lnTo>
                  <a:pt x="18288000" y="0"/>
                </a:lnTo>
                <a:lnTo>
                  <a:pt x="18288000" y="5143500"/>
                </a:lnTo>
                <a:lnTo>
                  <a:pt x="0" y="5143500"/>
                </a:lnTo>
                <a:lnTo>
                  <a:pt x="0" y="0"/>
                </a:lnTo>
                <a:close/>
              </a:path>
            </a:pathLst>
          </a:custGeom>
          <a:blipFill>
            <a:blip r:embed="rId2"/>
            <a:stretch>
              <a:fillRect t="-72406" b="-64482"/>
            </a:stretch>
          </a:blipFill>
        </p:spPr>
      </p:sp>
      <p:grpSp>
        <p:nvGrpSpPr>
          <p:cNvPr id="3" name="Group 3"/>
          <p:cNvGrpSpPr/>
          <p:nvPr/>
        </p:nvGrpSpPr>
        <p:grpSpPr>
          <a:xfrm>
            <a:off x="-188217" y="9258300"/>
            <a:ext cx="18476217" cy="1028700"/>
            <a:chOff x="0" y="0"/>
            <a:chExt cx="4866164" cy="270933"/>
          </a:xfrm>
        </p:grpSpPr>
        <p:sp>
          <p:nvSpPr>
            <p:cNvPr id="4" name="Freeform 4"/>
            <p:cNvSpPr/>
            <p:nvPr/>
          </p:nvSpPr>
          <p:spPr>
            <a:xfrm>
              <a:off x="0" y="0"/>
              <a:ext cx="4866164" cy="270933"/>
            </a:xfrm>
            <a:custGeom>
              <a:avLst/>
              <a:gdLst/>
              <a:ahLst/>
              <a:cxnLst/>
              <a:rect l="l" t="t" r="r" b="b"/>
              <a:pathLst>
                <a:path w="4866164" h="270933">
                  <a:moveTo>
                    <a:pt x="0" y="0"/>
                  </a:moveTo>
                  <a:lnTo>
                    <a:pt x="4866164" y="0"/>
                  </a:lnTo>
                  <a:lnTo>
                    <a:pt x="4866164" y="270933"/>
                  </a:lnTo>
                  <a:lnTo>
                    <a:pt x="0" y="270933"/>
                  </a:lnTo>
                  <a:close/>
                </a:path>
              </a:pathLst>
            </a:custGeom>
            <a:solidFill>
              <a:srgbClr val="5B98BA"/>
            </a:solidFill>
            <a:ln cap="sq">
              <a:noFill/>
              <a:prstDash val="solid"/>
              <a:miter/>
            </a:ln>
          </p:spPr>
        </p:sp>
        <p:sp>
          <p:nvSpPr>
            <p:cNvPr id="5" name="TextBox 5"/>
            <p:cNvSpPr txBox="1"/>
            <p:nvPr/>
          </p:nvSpPr>
          <p:spPr>
            <a:xfrm>
              <a:off x="0" y="-38100"/>
              <a:ext cx="4866164" cy="30903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 name="Group 6"/>
          <p:cNvGrpSpPr/>
          <p:nvPr/>
        </p:nvGrpSpPr>
        <p:grpSpPr>
          <a:xfrm>
            <a:off x="2692257" y="2571750"/>
            <a:ext cx="13218628" cy="5578598"/>
            <a:chOff x="0" y="0"/>
            <a:chExt cx="3481449" cy="1469260"/>
          </a:xfrm>
        </p:grpSpPr>
        <p:sp>
          <p:nvSpPr>
            <p:cNvPr id="7" name="Freeform 7"/>
            <p:cNvSpPr/>
            <p:nvPr/>
          </p:nvSpPr>
          <p:spPr>
            <a:xfrm>
              <a:off x="0" y="0"/>
              <a:ext cx="3481449" cy="1469260"/>
            </a:xfrm>
            <a:custGeom>
              <a:avLst/>
              <a:gdLst/>
              <a:ahLst/>
              <a:cxnLst/>
              <a:rect l="l" t="t" r="r" b="b"/>
              <a:pathLst>
                <a:path w="3481449" h="1469260">
                  <a:moveTo>
                    <a:pt x="0" y="0"/>
                  </a:moveTo>
                  <a:lnTo>
                    <a:pt x="3481449" y="0"/>
                  </a:lnTo>
                  <a:lnTo>
                    <a:pt x="3481449" y="1469260"/>
                  </a:lnTo>
                  <a:lnTo>
                    <a:pt x="0" y="1469260"/>
                  </a:lnTo>
                  <a:close/>
                </a:path>
              </a:pathLst>
            </a:custGeom>
            <a:solidFill>
              <a:srgbClr val="145DA0"/>
            </a:solidFill>
            <a:ln cap="sq">
              <a:noFill/>
              <a:prstDash val="solid"/>
              <a:miter/>
            </a:ln>
          </p:spPr>
        </p:sp>
        <p:sp>
          <p:nvSpPr>
            <p:cNvPr id="8" name="TextBox 8"/>
            <p:cNvSpPr txBox="1"/>
            <p:nvPr/>
          </p:nvSpPr>
          <p:spPr>
            <a:xfrm>
              <a:off x="0" y="-38100"/>
              <a:ext cx="3481449" cy="1507360"/>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9" name="TextBox 9"/>
          <p:cNvSpPr txBox="1"/>
          <p:nvPr/>
        </p:nvSpPr>
        <p:spPr>
          <a:xfrm>
            <a:off x="3557876" y="2908130"/>
            <a:ext cx="11622449" cy="2273103"/>
          </a:xfrm>
          <a:prstGeom prst="rect">
            <a:avLst/>
          </a:prstGeom>
        </p:spPr>
        <p:txBody>
          <a:bodyPr lIns="0" tIns="0" rIns="0" bIns="0" rtlCol="0" anchor="t">
            <a:spAutoFit/>
          </a:bodyPr>
          <a:lstStyle/>
          <a:p>
            <a:pPr marL="0" lvl="0" indent="0" algn="ctr">
              <a:lnSpc>
                <a:spcPts val="18560"/>
              </a:lnSpc>
              <a:spcBef>
                <a:spcPct val="0"/>
              </a:spcBef>
            </a:pPr>
            <a:r>
              <a:rPr lang="en-US" sz="13257">
                <a:solidFill>
                  <a:srgbClr val="FFFFFF"/>
                </a:solidFill>
                <a:latin typeface="Open Sans Extra Bold"/>
                <a:ea typeface="Open Sans Extra Bold"/>
                <a:cs typeface="Open Sans Extra Bold"/>
                <a:sym typeface="Open Sans Extra Bold"/>
              </a:rPr>
              <a:t>PHẦN III</a:t>
            </a:r>
          </a:p>
        </p:txBody>
      </p:sp>
      <p:sp>
        <p:nvSpPr>
          <p:cNvPr id="10" name="TextBox 10"/>
          <p:cNvSpPr txBox="1"/>
          <p:nvPr/>
        </p:nvSpPr>
        <p:spPr>
          <a:xfrm>
            <a:off x="2960501" y="5664082"/>
            <a:ext cx="12817198" cy="904240"/>
          </a:xfrm>
          <a:prstGeom prst="rect">
            <a:avLst/>
          </a:prstGeom>
        </p:spPr>
        <p:txBody>
          <a:bodyPr lIns="0" tIns="0" rIns="0" bIns="0" rtlCol="0" anchor="t">
            <a:spAutoFit/>
          </a:bodyPr>
          <a:lstStyle/>
          <a:p>
            <a:pPr algn="ctr">
              <a:lnSpc>
                <a:spcPts val="7279"/>
              </a:lnSpc>
            </a:pPr>
            <a:r>
              <a:rPr lang="en-US" sz="5199" b="1">
                <a:solidFill>
                  <a:srgbClr val="FFFFFF"/>
                </a:solidFill>
                <a:latin typeface="DejaVu Serif Bold"/>
                <a:ea typeface="DejaVu Serif Bold"/>
                <a:cs typeface="DejaVu Serif Bold"/>
                <a:sym typeface="DejaVu Serif Bold"/>
              </a:rPr>
              <a:t>PHÂN TÍCH THIẾT KẾ HỆ THỐNG</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935581"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6" name="TextBox 6"/>
          <p:cNvSpPr txBox="1"/>
          <p:nvPr/>
        </p:nvSpPr>
        <p:spPr>
          <a:xfrm>
            <a:off x="2661928" y="962025"/>
            <a:ext cx="5567672" cy="580390"/>
          </a:xfrm>
          <a:prstGeom prst="rect">
            <a:avLst/>
          </a:prstGeom>
        </p:spPr>
        <p:txBody>
          <a:bodyPr wrap="square" lIns="0" tIns="0" rIns="0" bIns="0" rtlCol="0" anchor="t">
            <a:spAutoFit/>
          </a:bodyPr>
          <a:lstStyle/>
          <a:p>
            <a:pPr algn="just">
              <a:lnSpc>
                <a:spcPts val="4759"/>
              </a:lnSpc>
            </a:pPr>
            <a:r>
              <a:rPr lang="en-US" sz="3399" b="1" dirty="0">
                <a:solidFill>
                  <a:srgbClr val="000000"/>
                </a:solidFill>
                <a:latin typeface="Montserrat Bold"/>
                <a:ea typeface="Montserrat Bold"/>
                <a:cs typeface="Montserrat Bold"/>
                <a:sym typeface="Montserrat Bold"/>
              </a:rPr>
              <a:t>3.1: SƠ ĐỒ DIAGRAM</a:t>
            </a:r>
          </a:p>
        </p:txBody>
      </p:sp>
      <p:pic>
        <p:nvPicPr>
          <p:cNvPr id="8" name="Picture 7">
            <a:extLst>
              <a:ext uri="{FF2B5EF4-FFF2-40B4-BE49-F238E27FC236}">
                <a16:creationId xmlns:a16="http://schemas.microsoft.com/office/drawing/2014/main" id="{D4F6B2AC-B559-277D-602D-9078C7AFD9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1482" y="1542415"/>
            <a:ext cx="12711518" cy="851208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935581"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 name="Freeform 5"/>
          <p:cNvSpPr/>
          <p:nvPr/>
        </p:nvSpPr>
        <p:spPr>
          <a:xfrm>
            <a:off x="2819498" y="1542415"/>
            <a:ext cx="14023797" cy="8431808"/>
          </a:xfrm>
          <a:custGeom>
            <a:avLst/>
            <a:gdLst/>
            <a:ahLst/>
            <a:cxnLst/>
            <a:rect l="l" t="t" r="r" b="b"/>
            <a:pathLst>
              <a:path w="14023797" h="8431808">
                <a:moveTo>
                  <a:pt x="0" y="0"/>
                </a:moveTo>
                <a:lnTo>
                  <a:pt x="14023797" y="0"/>
                </a:lnTo>
                <a:lnTo>
                  <a:pt x="14023797" y="8431808"/>
                </a:lnTo>
                <a:lnTo>
                  <a:pt x="0" y="8431808"/>
                </a:lnTo>
                <a:lnTo>
                  <a:pt x="0" y="0"/>
                </a:lnTo>
                <a:close/>
              </a:path>
            </a:pathLst>
          </a:custGeom>
          <a:blipFill>
            <a:blip r:embed="rId2"/>
            <a:stretch>
              <a:fillRect/>
            </a:stretch>
          </a:blipFill>
        </p:spPr>
      </p:sp>
      <p:sp>
        <p:nvSpPr>
          <p:cNvPr id="6" name="TextBox 6"/>
          <p:cNvSpPr txBox="1"/>
          <p:nvPr/>
        </p:nvSpPr>
        <p:spPr>
          <a:xfrm>
            <a:off x="2661928" y="962025"/>
            <a:ext cx="4709636" cy="580390"/>
          </a:xfrm>
          <a:prstGeom prst="rect">
            <a:avLst/>
          </a:prstGeom>
        </p:spPr>
        <p:txBody>
          <a:bodyPr lIns="0" tIns="0" rIns="0" bIns="0" rtlCol="0" anchor="t">
            <a:spAutoFit/>
          </a:bodyPr>
          <a:lstStyle/>
          <a:p>
            <a:pPr algn="just">
              <a:lnSpc>
                <a:spcPts val="4759"/>
              </a:lnSpc>
            </a:pPr>
            <a:r>
              <a:rPr lang="en-US" sz="3399" b="1">
                <a:solidFill>
                  <a:srgbClr val="000000"/>
                </a:solidFill>
                <a:latin typeface="Montserrat Bold"/>
                <a:ea typeface="Montserrat Bold"/>
                <a:cs typeface="Montserrat Bold"/>
                <a:sym typeface="Montserrat Bold"/>
              </a:rPr>
              <a:t>3.2: SƠ ĐỒ USE CASE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4517814"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8" name="TextBox 8"/>
          <p:cNvSpPr txBox="1"/>
          <p:nvPr/>
        </p:nvSpPr>
        <p:spPr>
          <a:xfrm>
            <a:off x="2222517" y="772091"/>
            <a:ext cx="7016591" cy="1028700"/>
          </a:xfrm>
          <a:prstGeom prst="rect">
            <a:avLst/>
          </a:prstGeom>
        </p:spPr>
        <p:txBody>
          <a:bodyPr lIns="0" tIns="0" rIns="0" bIns="0" rtlCol="0" anchor="t">
            <a:spAutoFit/>
          </a:bodyPr>
          <a:lstStyle/>
          <a:p>
            <a:pPr algn="l">
              <a:lnSpc>
                <a:spcPts val="8400"/>
              </a:lnSpc>
              <a:spcBef>
                <a:spcPct val="0"/>
              </a:spcBef>
            </a:pPr>
            <a:r>
              <a:rPr lang="en-US" sz="6000" b="1">
                <a:solidFill>
                  <a:srgbClr val="051D40"/>
                </a:solidFill>
                <a:latin typeface="Montserrat Bold"/>
                <a:ea typeface="Montserrat Bold"/>
                <a:cs typeface="Montserrat Bold"/>
                <a:sym typeface="Montserrat Bold"/>
              </a:rPr>
              <a:t>Nội dung báo cáo</a:t>
            </a:r>
          </a:p>
        </p:txBody>
      </p:sp>
      <p:sp>
        <p:nvSpPr>
          <p:cNvPr id="9" name="TextBox 9"/>
          <p:cNvSpPr txBox="1"/>
          <p:nvPr/>
        </p:nvSpPr>
        <p:spPr>
          <a:xfrm>
            <a:off x="2858207" y="2266755"/>
            <a:ext cx="6282898" cy="472981"/>
          </a:xfrm>
          <a:prstGeom prst="rect">
            <a:avLst/>
          </a:prstGeom>
        </p:spPr>
        <p:txBody>
          <a:bodyPr lIns="0" tIns="0" rIns="0" bIns="0" rtlCol="0" anchor="t">
            <a:spAutoFit/>
          </a:bodyPr>
          <a:lstStyle/>
          <a:p>
            <a:pPr algn="l">
              <a:lnSpc>
                <a:spcPts val="3855"/>
              </a:lnSpc>
              <a:spcBef>
                <a:spcPct val="0"/>
              </a:spcBef>
            </a:pPr>
            <a:r>
              <a:rPr lang="en-US" sz="2753" spc="-55">
                <a:solidFill>
                  <a:srgbClr val="051D40"/>
                </a:solidFill>
                <a:latin typeface="Montserrat"/>
                <a:ea typeface="Montserrat"/>
                <a:cs typeface="Montserrat"/>
                <a:sym typeface="Montserrat"/>
              </a:rPr>
              <a:t>PHẦN I: NGHIÊN CỨU TỔNG QUAN</a:t>
            </a:r>
          </a:p>
        </p:txBody>
      </p:sp>
      <p:sp>
        <p:nvSpPr>
          <p:cNvPr id="10" name="TextBox 10"/>
          <p:cNvSpPr txBox="1"/>
          <p:nvPr/>
        </p:nvSpPr>
        <p:spPr>
          <a:xfrm>
            <a:off x="3067738" y="2969288"/>
            <a:ext cx="2174558" cy="422274"/>
          </a:xfrm>
          <a:prstGeom prst="rect">
            <a:avLst/>
          </a:prstGeom>
        </p:spPr>
        <p:txBody>
          <a:bodyPr lIns="0" tIns="0" rIns="0" bIns="0" rtlCol="0" anchor="t">
            <a:spAutoFit/>
          </a:bodyPr>
          <a:lstStyle/>
          <a:p>
            <a:pPr algn="l">
              <a:lnSpc>
                <a:spcPts val="3500"/>
              </a:lnSpc>
            </a:pPr>
            <a:r>
              <a:rPr lang="en-US" sz="2500">
                <a:solidFill>
                  <a:srgbClr val="051D40"/>
                </a:solidFill>
                <a:latin typeface="Montserrat"/>
                <a:ea typeface="Montserrat"/>
                <a:cs typeface="Montserrat"/>
                <a:sym typeface="Montserrat"/>
              </a:rPr>
              <a:t>1.1. Đặt vấn đề</a:t>
            </a:r>
          </a:p>
        </p:txBody>
      </p:sp>
      <p:sp>
        <p:nvSpPr>
          <p:cNvPr id="11" name="TextBox 11"/>
          <p:cNvSpPr txBox="1"/>
          <p:nvPr/>
        </p:nvSpPr>
        <p:spPr>
          <a:xfrm>
            <a:off x="3067738" y="3629688"/>
            <a:ext cx="3119319" cy="412750"/>
          </a:xfrm>
          <a:prstGeom prst="rect">
            <a:avLst/>
          </a:prstGeom>
        </p:spPr>
        <p:txBody>
          <a:bodyPr lIns="0" tIns="0" rIns="0" bIns="0" rtlCol="0" anchor="t">
            <a:spAutoFit/>
          </a:bodyPr>
          <a:lstStyle/>
          <a:p>
            <a:pPr algn="ctr">
              <a:lnSpc>
                <a:spcPts val="3499"/>
              </a:lnSpc>
            </a:pPr>
            <a:r>
              <a:rPr lang="en-US" sz="2499">
                <a:solidFill>
                  <a:srgbClr val="051D40"/>
                </a:solidFill>
                <a:latin typeface="Montserrat"/>
                <a:ea typeface="Montserrat"/>
                <a:cs typeface="Montserrat"/>
                <a:sym typeface="Montserrat"/>
              </a:rPr>
              <a:t>1.2. Khảo sát thực tế</a:t>
            </a:r>
          </a:p>
        </p:txBody>
      </p:sp>
      <p:sp>
        <p:nvSpPr>
          <p:cNvPr id="12" name="Freeform 12"/>
          <p:cNvSpPr/>
          <p:nvPr/>
        </p:nvSpPr>
        <p:spPr>
          <a:xfrm rot="5400000">
            <a:off x="2311678" y="5465061"/>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TextBox 13"/>
          <p:cNvSpPr txBox="1"/>
          <p:nvPr/>
        </p:nvSpPr>
        <p:spPr>
          <a:xfrm>
            <a:off x="2975488" y="5439246"/>
            <a:ext cx="8032360" cy="472981"/>
          </a:xfrm>
          <a:prstGeom prst="rect">
            <a:avLst/>
          </a:prstGeom>
        </p:spPr>
        <p:txBody>
          <a:bodyPr lIns="0" tIns="0" rIns="0" bIns="0" rtlCol="0" anchor="t">
            <a:spAutoFit/>
          </a:bodyPr>
          <a:lstStyle/>
          <a:p>
            <a:pPr algn="l">
              <a:lnSpc>
                <a:spcPts val="3855"/>
              </a:lnSpc>
              <a:spcBef>
                <a:spcPct val="0"/>
              </a:spcBef>
            </a:pPr>
            <a:r>
              <a:rPr lang="en-US" sz="2753" spc="-55">
                <a:solidFill>
                  <a:srgbClr val="051D40"/>
                </a:solidFill>
                <a:latin typeface="Montserrat"/>
                <a:ea typeface="Montserrat"/>
                <a:cs typeface="Montserrat"/>
                <a:sym typeface="Montserrat"/>
              </a:rPr>
              <a:t>PHẦN II: MỘT SỐ CÔNG NGHỆ SỬ DỤNG</a:t>
            </a:r>
          </a:p>
        </p:txBody>
      </p:sp>
      <p:sp>
        <p:nvSpPr>
          <p:cNvPr id="14" name="TextBox 14"/>
          <p:cNvSpPr txBox="1"/>
          <p:nvPr/>
        </p:nvSpPr>
        <p:spPr>
          <a:xfrm>
            <a:off x="3067738" y="6366372"/>
            <a:ext cx="2673906" cy="422274"/>
          </a:xfrm>
          <a:prstGeom prst="rect">
            <a:avLst/>
          </a:prstGeom>
        </p:spPr>
        <p:txBody>
          <a:bodyPr lIns="0" tIns="0" rIns="0" bIns="0" rtlCol="0" anchor="t">
            <a:spAutoFit/>
          </a:bodyPr>
          <a:lstStyle/>
          <a:p>
            <a:pPr algn="l">
              <a:lnSpc>
                <a:spcPts val="3500"/>
              </a:lnSpc>
            </a:pPr>
            <a:r>
              <a:rPr lang="en-US" sz="2500">
                <a:solidFill>
                  <a:srgbClr val="051D40"/>
                </a:solidFill>
                <a:latin typeface="Montserrat"/>
                <a:ea typeface="Montserrat"/>
                <a:cs typeface="Montserrat"/>
                <a:sym typeface="Montserrat"/>
              </a:rPr>
              <a:t>2.1. Dart &amp; Flutter</a:t>
            </a:r>
          </a:p>
        </p:txBody>
      </p:sp>
      <p:sp>
        <p:nvSpPr>
          <p:cNvPr id="15" name="TextBox 15"/>
          <p:cNvSpPr txBox="1"/>
          <p:nvPr/>
        </p:nvSpPr>
        <p:spPr>
          <a:xfrm>
            <a:off x="3032638" y="6950527"/>
            <a:ext cx="3356015" cy="422274"/>
          </a:xfrm>
          <a:prstGeom prst="rect">
            <a:avLst/>
          </a:prstGeom>
        </p:spPr>
        <p:txBody>
          <a:bodyPr lIns="0" tIns="0" rIns="0" bIns="0" rtlCol="0" anchor="t">
            <a:spAutoFit/>
          </a:bodyPr>
          <a:lstStyle/>
          <a:p>
            <a:pPr algn="l">
              <a:lnSpc>
                <a:spcPts val="3500"/>
              </a:lnSpc>
            </a:pPr>
            <a:r>
              <a:rPr lang="en-US" sz="2500">
                <a:solidFill>
                  <a:srgbClr val="051D40"/>
                </a:solidFill>
                <a:latin typeface="Montserrat"/>
                <a:ea typeface="Montserrat"/>
                <a:cs typeface="Montserrat"/>
                <a:sym typeface="Montserrat"/>
              </a:rPr>
              <a:t>2.2.  Java Spring Boot</a:t>
            </a:r>
          </a:p>
        </p:txBody>
      </p:sp>
      <p:sp>
        <p:nvSpPr>
          <p:cNvPr id="16" name="TextBox 16"/>
          <p:cNvSpPr txBox="1"/>
          <p:nvPr/>
        </p:nvSpPr>
        <p:spPr>
          <a:xfrm>
            <a:off x="3067738" y="7534727"/>
            <a:ext cx="1700927" cy="422274"/>
          </a:xfrm>
          <a:prstGeom prst="rect">
            <a:avLst/>
          </a:prstGeom>
        </p:spPr>
        <p:txBody>
          <a:bodyPr lIns="0" tIns="0" rIns="0" bIns="0" rtlCol="0" anchor="t">
            <a:spAutoFit/>
          </a:bodyPr>
          <a:lstStyle/>
          <a:p>
            <a:pPr algn="l">
              <a:lnSpc>
                <a:spcPts val="3500"/>
              </a:lnSpc>
            </a:pPr>
            <a:r>
              <a:rPr lang="en-US" sz="2500">
                <a:solidFill>
                  <a:srgbClr val="051D40"/>
                </a:solidFill>
                <a:latin typeface="Montserrat"/>
                <a:ea typeface="Montserrat"/>
                <a:cs typeface="Montserrat"/>
                <a:sym typeface="Montserrat"/>
              </a:rPr>
              <a:t>2.3. MySQL</a:t>
            </a:r>
          </a:p>
        </p:txBody>
      </p:sp>
      <p:sp>
        <p:nvSpPr>
          <p:cNvPr id="17" name="Freeform 17"/>
          <p:cNvSpPr/>
          <p:nvPr/>
        </p:nvSpPr>
        <p:spPr>
          <a:xfrm rot="5400000">
            <a:off x="2311678" y="2305150"/>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8" name="TextBox 18"/>
          <p:cNvSpPr txBox="1"/>
          <p:nvPr/>
        </p:nvSpPr>
        <p:spPr>
          <a:xfrm>
            <a:off x="3047438" y="4242463"/>
            <a:ext cx="2876788" cy="422274"/>
          </a:xfrm>
          <a:prstGeom prst="rect">
            <a:avLst/>
          </a:prstGeom>
        </p:spPr>
        <p:txBody>
          <a:bodyPr lIns="0" tIns="0" rIns="0" bIns="0" rtlCol="0" anchor="t">
            <a:spAutoFit/>
          </a:bodyPr>
          <a:lstStyle/>
          <a:p>
            <a:pPr algn="ctr">
              <a:lnSpc>
                <a:spcPts val="3500"/>
              </a:lnSpc>
            </a:pPr>
            <a:r>
              <a:rPr lang="en-US" sz="2500">
                <a:solidFill>
                  <a:srgbClr val="051D40"/>
                </a:solidFill>
                <a:latin typeface="Montserrat"/>
                <a:ea typeface="Montserrat"/>
                <a:cs typeface="Montserrat"/>
                <a:sym typeface="Montserrat"/>
              </a:rPr>
              <a:t>1.3. Yêu cầu đặt ra </a:t>
            </a:r>
          </a:p>
        </p:txBody>
      </p:sp>
      <p:sp>
        <p:nvSpPr>
          <p:cNvPr id="19" name="Freeform 3">
            <a:extLst>
              <a:ext uri="{FF2B5EF4-FFF2-40B4-BE49-F238E27FC236}">
                <a16:creationId xmlns:a16="http://schemas.microsoft.com/office/drawing/2014/main" id="{75B469E2-AF3D-89FB-E855-91E2B2FCC318}"/>
              </a:ext>
            </a:extLst>
          </p:cNvPr>
          <p:cNvSpPr/>
          <p:nvPr/>
        </p:nvSpPr>
        <p:spPr>
          <a:xfrm>
            <a:off x="-2590800" y="-2933700"/>
            <a:ext cx="4693046" cy="4693046"/>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5143500"/>
          </a:xfrm>
          <a:custGeom>
            <a:avLst/>
            <a:gdLst/>
            <a:ahLst/>
            <a:cxnLst/>
            <a:rect l="l" t="t" r="r" b="b"/>
            <a:pathLst>
              <a:path w="18288000" h="5143500">
                <a:moveTo>
                  <a:pt x="0" y="0"/>
                </a:moveTo>
                <a:lnTo>
                  <a:pt x="18288000" y="0"/>
                </a:lnTo>
                <a:lnTo>
                  <a:pt x="18288000" y="5143500"/>
                </a:lnTo>
                <a:lnTo>
                  <a:pt x="0" y="5143500"/>
                </a:lnTo>
                <a:lnTo>
                  <a:pt x="0" y="0"/>
                </a:lnTo>
                <a:close/>
              </a:path>
            </a:pathLst>
          </a:custGeom>
          <a:blipFill>
            <a:blip r:embed="rId3"/>
            <a:stretch>
              <a:fillRect t="-72406" b="-64482"/>
            </a:stretch>
          </a:blipFill>
        </p:spPr>
      </p:sp>
      <p:grpSp>
        <p:nvGrpSpPr>
          <p:cNvPr id="3" name="Group 3"/>
          <p:cNvGrpSpPr/>
          <p:nvPr/>
        </p:nvGrpSpPr>
        <p:grpSpPr>
          <a:xfrm>
            <a:off x="-188217" y="9258300"/>
            <a:ext cx="18476217" cy="1028700"/>
            <a:chOff x="0" y="0"/>
            <a:chExt cx="4866164" cy="270933"/>
          </a:xfrm>
        </p:grpSpPr>
        <p:sp>
          <p:nvSpPr>
            <p:cNvPr id="4" name="Freeform 4"/>
            <p:cNvSpPr/>
            <p:nvPr/>
          </p:nvSpPr>
          <p:spPr>
            <a:xfrm>
              <a:off x="0" y="0"/>
              <a:ext cx="4866164" cy="270933"/>
            </a:xfrm>
            <a:custGeom>
              <a:avLst/>
              <a:gdLst/>
              <a:ahLst/>
              <a:cxnLst/>
              <a:rect l="l" t="t" r="r" b="b"/>
              <a:pathLst>
                <a:path w="4866164" h="270933">
                  <a:moveTo>
                    <a:pt x="0" y="0"/>
                  </a:moveTo>
                  <a:lnTo>
                    <a:pt x="4866164" y="0"/>
                  </a:lnTo>
                  <a:lnTo>
                    <a:pt x="4866164" y="270933"/>
                  </a:lnTo>
                  <a:lnTo>
                    <a:pt x="0" y="270933"/>
                  </a:lnTo>
                  <a:close/>
                </a:path>
              </a:pathLst>
            </a:custGeom>
            <a:solidFill>
              <a:srgbClr val="5B98BA"/>
            </a:solidFill>
            <a:ln cap="sq">
              <a:noFill/>
              <a:prstDash val="solid"/>
              <a:miter/>
            </a:ln>
          </p:spPr>
        </p:sp>
        <p:sp>
          <p:nvSpPr>
            <p:cNvPr id="5" name="TextBox 5"/>
            <p:cNvSpPr txBox="1"/>
            <p:nvPr/>
          </p:nvSpPr>
          <p:spPr>
            <a:xfrm>
              <a:off x="0" y="-38100"/>
              <a:ext cx="4866164" cy="30903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 name="Group 6"/>
          <p:cNvGrpSpPr/>
          <p:nvPr/>
        </p:nvGrpSpPr>
        <p:grpSpPr>
          <a:xfrm>
            <a:off x="2692257" y="2571750"/>
            <a:ext cx="13353688" cy="5578598"/>
            <a:chOff x="0" y="0"/>
            <a:chExt cx="3517021" cy="1469260"/>
          </a:xfrm>
        </p:grpSpPr>
        <p:sp>
          <p:nvSpPr>
            <p:cNvPr id="7" name="Freeform 7"/>
            <p:cNvSpPr/>
            <p:nvPr/>
          </p:nvSpPr>
          <p:spPr>
            <a:xfrm>
              <a:off x="0" y="0"/>
              <a:ext cx="3517021" cy="1469260"/>
            </a:xfrm>
            <a:custGeom>
              <a:avLst/>
              <a:gdLst/>
              <a:ahLst/>
              <a:cxnLst/>
              <a:rect l="l" t="t" r="r" b="b"/>
              <a:pathLst>
                <a:path w="3517021" h="1469260">
                  <a:moveTo>
                    <a:pt x="0" y="0"/>
                  </a:moveTo>
                  <a:lnTo>
                    <a:pt x="3517021" y="0"/>
                  </a:lnTo>
                  <a:lnTo>
                    <a:pt x="3517021" y="1469260"/>
                  </a:lnTo>
                  <a:lnTo>
                    <a:pt x="0" y="1469260"/>
                  </a:lnTo>
                  <a:close/>
                </a:path>
              </a:pathLst>
            </a:custGeom>
            <a:solidFill>
              <a:srgbClr val="145DA0"/>
            </a:solidFill>
            <a:ln cap="sq">
              <a:noFill/>
              <a:prstDash val="solid"/>
              <a:miter/>
            </a:ln>
          </p:spPr>
        </p:sp>
        <p:sp>
          <p:nvSpPr>
            <p:cNvPr id="8" name="TextBox 8"/>
            <p:cNvSpPr txBox="1"/>
            <p:nvPr/>
          </p:nvSpPr>
          <p:spPr>
            <a:xfrm>
              <a:off x="0" y="-38100"/>
              <a:ext cx="3517021" cy="1507360"/>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9" name="TextBox 9"/>
          <p:cNvSpPr txBox="1"/>
          <p:nvPr/>
        </p:nvSpPr>
        <p:spPr>
          <a:xfrm>
            <a:off x="3557876" y="2908130"/>
            <a:ext cx="11622449" cy="2273103"/>
          </a:xfrm>
          <a:prstGeom prst="rect">
            <a:avLst/>
          </a:prstGeom>
        </p:spPr>
        <p:txBody>
          <a:bodyPr lIns="0" tIns="0" rIns="0" bIns="0" rtlCol="0" anchor="t">
            <a:spAutoFit/>
          </a:bodyPr>
          <a:lstStyle/>
          <a:p>
            <a:pPr marL="0" lvl="0" indent="0" algn="ctr">
              <a:lnSpc>
                <a:spcPts val="18560"/>
              </a:lnSpc>
              <a:spcBef>
                <a:spcPct val="0"/>
              </a:spcBef>
            </a:pPr>
            <a:r>
              <a:rPr lang="en-US" sz="13257">
                <a:solidFill>
                  <a:srgbClr val="FFFFFF"/>
                </a:solidFill>
                <a:latin typeface="Open Sans Extra Bold"/>
                <a:ea typeface="Open Sans Extra Bold"/>
                <a:cs typeface="Open Sans Extra Bold"/>
                <a:sym typeface="Open Sans Extra Bold"/>
              </a:rPr>
              <a:t>PHẦN IV</a:t>
            </a:r>
          </a:p>
        </p:txBody>
      </p:sp>
      <p:sp>
        <p:nvSpPr>
          <p:cNvPr id="10" name="TextBox 10"/>
          <p:cNvSpPr txBox="1"/>
          <p:nvPr/>
        </p:nvSpPr>
        <p:spPr>
          <a:xfrm>
            <a:off x="2872455" y="5664082"/>
            <a:ext cx="12993291" cy="904240"/>
          </a:xfrm>
          <a:prstGeom prst="rect">
            <a:avLst/>
          </a:prstGeom>
        </p:spPr>
        <p:txBody>
          <a:bodyPr lIns="0" tIns="0" rIns="0" bIns="0" rtlCol="0" anchor="t">
            <a:spAutoFit/>
          </a:bodyPr>
          <a:lstStyle/>
          <a:p>
            <a:pPr algn="ctr">
              <a:lnSpc>
                <a:spcPts val="7279"/>
              </a:lnSpc>
            </a:pPr>
            <a:r>
              <a:rPr lang="en-US" sz="5199" b="1" dirty="0">
                <a:solidFill>
                  <a:srgbClr val="FFFFFF"/>
                </a:solidFill>
                <a:latin typeface="DejaVu Serif Bold"/>
                <a:ea typeface="DejaVu Serif Bold"/>
                <a:cs typeface="DejaVu Serif Bold"/>
                <a:sym typeface="DejaVu Serif Bold"/>
              </a:rPr>
              <a:t>KẾT LUẬN &amp; HƯỚNG PHÁT TRIỂN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935581"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 name="TextBox 5"/>
          <p:cNvSpPr txBox="1"/>
          <p:nvPr/>
        </p:nvSpPr>
        <p:spPr>
          <a:xfrm>
            <a:off x="545984" y="405130"/>
            <a:ext cx="6388216" cy="1180465"/>
          </a:xfrm>
          <a:prstGeom prst="rect">
            <a:avLst/>
          </a:prstGeom>
        </p:spPr>
        <p:txBody>
          <a:bodyPr wrap="square" lIns="0" tIns="0" rIns="0" bIns="0" rtlCol="0" anchor="t">
            <a:spAutoFit/>
          </a:bodyPr>
          <a:lstStyle/>
          <a:p>
            <a:pPr algn="just">
              <a:lnSpc>
                <a:spcPts val="4759"/>
              </a:lnSpc>
            </a:pP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Kết</a:t>
            </a: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quả</a:t>
            </a: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đạt</a:t>
            </a: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được</a:t>
            </a:r>
            <a:endParaRPr lang="en-US" sz="3399" b="1" dirty="0">
              <a:solidFill>
                <a:srgbClr val="010101"/>
              </a:solidFill>
              <a:latin typeface="Montserrat Bold"/>
              <a:ea typeface="Montserrat Bold"/>
              <a:cs typeface="Montserrat Bold"/>
              <a:sym typeface="Montserrat Bold"/>
            </a:endParaRPr>
          </a:p>
          <a:p>
            <a:pPr algn="just">
              <a:lnSpc>
                <a:spcPts val="4759"/>
              </a:lnSpc>
            </a:pPr>
            <a:endParaRPr lang="en-US" sz="3399" b="1" dirty="0">
              <a:solidFill>
                <a:srgbClr val="010101"/>
              </a:solidFill>
              <a:latin typeface="Montserrat Bold"/>
              <a:ea typeface="Montserrat Bold"/>
              <a:cs typeface="Montserrat Bold"/>
              <a:sym typeface="Montserrat Bold"/>
            </a:endParaRPr>
          </a:p>
        </p:txBody>
      </p:sp>
      <p:sp>
        <p:nvSpPr>
          <p:cNvPr id="6" name="TextBox 6"/>
          <p:cNvSpPr txBox="1"/>
          <p:nvPr/>
        </p:nvSpPr>
        <p:spPr>
          <a:xfrm>
            <a:off x="1283072" y="1528445"/>
            <a:ext cx="17004928" cy="6791473"/>
          </a:xfrm>
          <a:prstGeom prst="rect">
            <a:avLst/>
          </a:prstGeom>
        </p:spPr>
        <p:txBody>
          <a:bodyPr lIns="0" tIns="0" rIns="0" bIns="0" rtlCol="0" anchor="t">
            <a:spAutoFit/>
          </a:bodyPr>
          <a:lstStyle/>
          <a:p>
            <a:pPr algn="just">
              <a:lnSpc>
                <a:spcPts val="4191"/>
              </a:lnSpc>
            </a:pPr>
            <a:endParaRPr/>
          </a:p>
          <a:p>
            <a:pPr marL="646439" lvl="1" indent="-323219" algn="just">
              <a:lnSpc>
                <a:spcPts val="4191"/>
              </a:lnSpc>
              <a:buFont typeface="Arial"/>
              <a:buChar char="•"/>
            </a:pPr>
            <a:r>
              <a:rPr lang="en-US" sz="2994">
                <a:solidFill>
                  <a:srgbClr val="010101"/>
                </a:solidFill>
                <a:latin typeface="Montserrat"/>
                <a:ea typeface="Montserrat"/>
                <a:cs typeface="Montserrat"/>
                <a:sym typeface="Montserrat"/>
              </a:rPr>
              <a:t>Xây dựng thành công ứng dụng bán hàng đáp ứng nhu cầu cơ bản đặt ra của người dùng.</a:t>
            </a:r>
          </a:p>
          <a:p>
            <a:pPr marL="646439" lvl="1" indent="-323219" algn="just">
              <a:lnSpc>
                <a:spcPts val="4191"/>
              </a:lnSpc>
              <a:buFont typeface="Arial"/>
              <a:buChar char="•"/>
            </a:pPr>
            <a:r>
              <a:rPr lang="en-US" sz="2994">
                <a:solidFill>
                  <a:srgbClr val="010101"/>
                </a:solidFill>
                <a:latin typeface="Montserrat"/>
                <a:ea typeface="Montserrat"/>
                <a:cs typeface="Montserrat"/>
                <a:sym typeface="Montserrat"/>
              </a:rPr>
              <a:t>Hiểu rõ hơn quy trình bán hàng trực tuyến</a:t>
            </a:r>
          </a:p>
          <a:p>
            <a:pPr marL="646439" lvl="1" indent="-323219" algn="just">
              <a:lnSpc>
                <a:spcPts val="4191"/>
              </a:lnSpc>
              <a:buFont typeface="Arial"/>
              <a:buChar char="•"/>
            </a:pPr>
            <a:r>
              <a:rPr lang="en-US" sz="2994">
                <a:solidFill>
                  <a:srgbClr val="010101"/>
                </a:solidFill>
                <a:latin typeface="Montserrat"/>
                <a:ea typeface="Montserrat"/>
                <a:cs typeface="Montserrat"/>
                <a:sym typeface="Montserrat"/>
              </a:rPr>
              <a:t>Giao diện của chương trình thân thiện dễ sử dụng.</a:t>
            </a:r>
          </a:p>
          <a:p>
            <a:pPr marL="646439" lvl="1" indent="-323219" algn="just">
              <a:lnSpc>
                <a:spcPts val="4191"/>
              </a:lnSpc>
              <a:buFont typeface="Arial"/>
              <a:buChar char="•"/>
            </a:pPr>
            <a:r>
              <a:rPr lang="en-US" sz="2994">
                <a:solidFill>
                  <a:srgbClr val="010101"/>
                </a:solidFill>
                <a:latin typeface="Montserrat"/>
                <a:ea typeface="Montserrat"/>
                <a:cs typeface="Montserrat"/>
                <a:sym typeface="Montserrat"/>
              </a:rPr>
              <a:t>Ứng dụng giúp admin tiết kiệm được thời gian và công sức, dễ dàng quản lý thông tin chi tiết của người dùng, các thông tin sản phẩm và những đơn hàng của người mua sản phẩm.</a:t>
            </a:r>
          </a:p>
          <a:p>
            <a:pPr marL="646439" lvl="1" indent="-323219" algn="just">
              <a:lnSpc>
                <a:spcPts val="4191"/>
              </a:lnSpc>
              <a:buFont typeface="Arial"/>
              <a:buChar char="•"/>
            </a:pPr>
            <a:r>
              <a:rPr lang="en-US" sz="2994">
                <a:solidFill>
                  <a:srgbClr val="010101"/>
                </a:solidFill>
                <a:latin typeface="Montserrat"/>
                <a:ea typeface="Montserrat"/>
                <a:cs typeface="Montserrat"/>
                <a:sym typeface="Montserrat"/>
              </a:rPr>
              <a:t>Nâng cao khả năng lập trình, củng cố kiến thức các môn học mà các thầy cô tâm huyết giảng dạy như môn hệ quản trị cơ sở dữ liệu, lập trình hướng đối tượng, lập trình java...</a:t>
            </a:r>
          </a:p>
          <a:p>
            <a:pPr marL="646439" lvl="1" indent="-323219" algn="just">
              <a:lnSpc>
                <a:spcPts val="4191"/>
              </a:lnSpc>
              <a:buFont typeface="Arial"/>
              <a:buChar char="•"/>
            </a:pPr>
            <a:r>
              <a:rPr lang="en-US" sz="2994">
                <a:solidFill>
                  <a:srgbClr val="010101"/>
                </a:solidFill>
                <a:latin typeface="Montserrat"/>
                <a:ea typeface="Montserrat"/>
                <a:cs typeface="Montserrat"/>
                <a:sym typeface="Montserrat"/>
              </a:rPr>
              <a:t>Thêm vào đó là các kỹ năng tự học</a:t>
            </a:r>
          </a:p>
          <a:p>
            <a:pPr algn="just">
              <a:lnSpc>
                <a:spcPts val="4191"/>
              </a:lnSpc>
            </a:pPr>
            <a:endParaRPr lang="en-US" sz="2994">
              <a:solidFill>
                <a:srgbClr val="01010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935581"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 name="TextBox 5"/>
          <p:cNvSpPr txBox="1"/>
          <p:nvPr/>
        </p:nvSpPr>
        <p:spPr>
          <a:xfrm>
            <a:off x="1283072" y="448310"/>
            <a:ext cx="4965328" cy="580390"/>
          </a:xfrm>
          <a:prstGeom prst="rect">
            <a:avLst/>
          </a:prstGeom>
        </p:spPr>
        <p:txBody>
          <a:bodyPr wrap="square" lIns="0" tIns="0" rIns="0" bIns="0" rtlCol="0" anchor="t">
            <a:spAutoFit/>
          </a:bodyPr>
          <a:lstStyle/>
          <a:p>
            <a:pPr algn="just">
              <a:lnSpc>
                <a:spcPts val="4759"/>
              </a:lnSpc>
            </a:pPr>
            <a:r>
              <a:rPr lang="en-US" sz="3399" b="1" dirty="0" err="1">
                <a:solidFill>
                  <a:srgbClr val="010101"/>
                </a:solidFill>
                <a:latin typeface="Montserrat Bold"/>
                <a:ea typeface="Montserrat Bold"/>
                <a:cs typeface="Montserrat Bold"/>
                <a:sym typeface="Montserrat Bold"/>
              </a:rPr>
              <a:t>Hướng</a:t>
            </a: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phát</a:t>
            </a: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triển</a:t>
            </a:r>
            <a:endParaRPr lang="en-US" sz="3399" b="1" dirty="0">
              <a:solidFill>
                <a:srgbClr val="010101"/>
              </a:solidFill>
              <a:latin typeface="Montserrat Bold"/>
              <a:ea typeface="Montserrat Bold"/>
              <a:cs typeface="Montserrat Bold"/>
              <a:sym typeface="Montserrat Bold"/>
            </a:endParaRPr>
          </a:p>
        </p:txBody>
      </p:sp>
      <p:sp>
        <p:nvSpPr>
          <p:cNvPr id="6" name="TextBox 6"/>
          <p:cNvSpPr txBox="1"/>
          <p:nvPr/>
        </p:nvSpPr>
        <p:spPr>
          <a:xfrm>
            <a:off x="1256033" y="1790700"/>
            <a:ext cx="16498567" cy="5880264"/>
          </a:xfrm>
          <a:prstGeom prst="rect">
            <a:avLst/>
          </a:prstGeom>
        </p:spPr>
        <p:txBody>
          <a:bodyPr wrap="square" lIns="0" tIns="0" rIns="0" bIns="0" rtlCol="0" anchor="t">
            <a:spAutoFit/>
          </a:bodyPr>
          <a:lstStyle/>
          <a:p>
            <a:pPr algn="just">
              <a:lnSpc>
                <a:spcPts val="4191"/>
              </a:lnSpc>
            </a:pPr>
            <a:r>
              <a:rPr lang="en-US" sz="2994" dirty="0" err="1">
                <a:solidFill>
                  <a:srgbClr val="010101"/>
                </a:solidFill>
                <a:latin typeface="Montserrat"/>
                <a:ea typeface="Montserrat"/>
                <a:cs typeface="Montserrat"/>
                <a:sym typeface="Montserrat"/>
              </a:rPr>
              <a:t>Một</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số</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hướng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phát</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triển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cụ</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thể</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như</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sau</a:t>
            </a:r>
            <a:r>
              <a:rPr lang="en-US" sz="2994" dirty="0">
                <a:solidFill>
                  <a:srgbClr val="010101"/>
                </a:solidFill>
                <a:latin typeface="Montserrat"/>
                <a:ea typeface="Montserrat"/>
                <a:cs typeface="Montserrat"/>
                <a:sym typeface="Montserrat"/>
              </a:rPr>
              <a:t>:</a:t>
            </a:r>
          </a:p>
          <a:p>
            <a:pPr marL="646439" lvl="1" indent="-323219" algn="just">
              <a:lnSpc>
                <a:spcPts val="4191"/>
              </a:lnSpc>
              <a:buFont typeface="Arial"/>
              <a:buChar char="•"/>
            </a:pPr>
            <a:r>
              <a:rPr lang="en-US" sz="2994" dirty="0" err="1">
                <a:solidFill>
                  <a:srgbClr val="010101"/>
                </a:solidFill>
                <a:latin typeface="Montserrat"/>
                <a:ea typeface="Montserrat"/>
                <a:cs typeface="Montserrat"/>
                <a:sym typeface="Montserrat"/>
              </a:rPr>
              <a:t>Tích</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hợp</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chức</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năng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vận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chuyển</a:t>
            </a:r>
            <a:r>
              <a:rPr lang="en-US" sz="2994" dirty="0">
                <a:solidFill>
                  <a:srgbClr val="010101"/>
                </a:solidFill>
                <a:latin typeface="Montserrat"/>
                <a:ea typeface="Montserrat"/>
                <a:cs typeface="Montserrat"/>
                <a:sym typeface="Montserrat"/>
              </a:rPr>
              <a:t>: Liên </a:t>
            </a:r>
            <a:r>
              <a:rPr lang="en-US" sz="2994" dirty="0" err="1">
                <a:solidFill>
                  <a:srgbClr val="010101"/>
                </a:solidFill>
                <a:latin typeface="Montserrat"/>
                <a:ea typeface="Montserrat"/>
                <a:cs typeface="Montserrat"/>
                <a:sym typeface="Montserrat"/>
              </a:rPr>
              <a:t>kết</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với</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các</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dịch</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vụ</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giao</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hàng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như</a:t>
            </a:r>
            <a:r>
              <a:rPr lang="en-US" sz="2994" dirty="0">
                <a:solidFill>
                  <a:srgbClr val="010101"/>
                </a:solidFill>
                <a:latin typeface="Montserrat"/>
                <a:ea typeface="Montserrat"/>
                <a:cs typeface="Montserrat"/>
                <a:sym typeface="Montserrat"/>
              </a:rPr>
              <a:t> Giao </a:t>
            </a:r>
            <a:r>
              <a:rPr lang="en-US" sz="2994" dirty="0" err="1">
                <a:solidFill>
                  <a:srgbClr val="010101"/>
                </a:solidFill>
                <a:latin typeface="Montserrat"/>
                <a:ea typeface="Montserrat"/>
                <a:cs typeface="Montserrat"/>
                <a:sym typeface="Montserrat"/>
              </a:rPr>
              <a:t>Hàng</a:t>
            </a:r>
            <a:r>
              <a:rPr lang="en-US" sz="2994" dirty="0">
                <a:solidFill>
                  <a:srgbClr val="010101"/>
                </a:solidFill>
                <a:latin typeface="Montserrat"/>
                <a:ea typeface="Montserrat"/>
                <a:cs typeface="Montserrat"/>
                <a:sym typeface="Montserrat"/>
              </a:rPr>
              <a:t> Nhanh, Giao </a:t>
            </a:r>
            <a:r>
              <a:rPr lang="en-US" sz="2994" dirty="0" err="1">
                <a:solidFill>
                  <a:srgbClr val="010101"/>
                </a:solidFill>
                <a:latin typeface="Montserrat"/>
                <a:ea typeface="Montserrat"/>
                <a:cs typeface="Montserrat"/>
                <a:sym typeface="Montserrat"/>
              </a:rPr>
              <a:t>Hàng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Tiết</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Kiệm</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hoặc</a:t>
            </a:r>
            <a:r>
              <a:rPr lang="en-US" sz="2994" dirty="0">
                <a:solidFill>
                  <a:srgbClr val="010101"/>
                </a:solidFill>
                <a:latin typeface="Montserrat"/>
                <a:ea typeface="Montserrat"/>
                <a:cs typeface="Montserrat"/>
                <a:sym typeface="Montserrat"/>
              </a:rPr>
              <a:t> Viettel Post </a:t>
            </a:r>
            <a:r>
              <a:rPr lang="en-US" sz="2994" dirty="0" err="1">
                <a:solidFill>
                  <a:srgbClr val="010101"/>
                </a:solidFill>
                <a:latin typeface="Montserrat"/>
                <a:ea typeface="Montserrat"/>
                <a:cs typeface="Montserrat"/>
                <a:sym typeface="Montserrat"/>
              </a:rPr>
              <a:t>để</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xử</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lý</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đơn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hàng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và</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theo</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dõi</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trạng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thái</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vận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chuyển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ngay</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trong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hệ</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thống</a:t>
            </a:r>
            <a:r>
              <a:rPr lang="en-US" sz="2994" dirty="0">
                <a:solidFill>
                  <a:srgbClr val="010101"/>
                </a:solidFill>
                <a:latin typeface="Montserrat"/>
                <a:ea typeface="Montserrat"/>
                <a:cs typeface="Montserrat"/>
                <a:sym typeface="Montserrat"/>
              </a:rPr>
              <a:t>.</a:t>
            </a:r>
          </a:p>
          <a:p>
            <a:pPr marL="646439" lvl="1" indent="-323219" algn="just">
              <a:lnSpc>
                <a:spcPts val="4191"/>
              </a:lnSpc>
              <a:buFont typeface="Arial"/>
              <a:buChar char="•"/>
            </a:pPr>
            <a:r>
              <a:rPr lang="en-US" sz="2994" dirty="0" err="1">
                <a:solidFill>
                  <a:srgbClr val="010101"/>
                </a:solidFill>
                <a:latin typeface="Montserrat"/>
                <a:ea typeface="Montserrat"/>
                <a:cs typeface="Montserrat"/>
                <a:sym typeface="Montserrat"/>
              </a:rPr>
              <a:t>Phát</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triển</a:t>
            </a:r>
            <a:r>
              <a:rPr lang="en-US" sz="2994" dirty="0">
                <a:solidFill>
                  <a:srgbClr val="010101"/>
                </a:solidFill>
                <a:latin typeface="Montserrat"/>
                <a:ea typeface="Montserrat"/>
                <a:cs typeface="Montserrat"/>
                <a:sym typeface="Montserrat"/>
              </a:rPr>
              <a:t> website </a:t>
            </a:r>
            <a:r>
              <a:rPr lang="en-US" sz="2994" dirty="0" err="1">
                <a:solidFill>
                  <a:srgbClr val="010101"/>
                </a:solidFill>
                <a:latin typeface="Montserrat"/>
                <a:ea typeface="Montserrat"/>
                <a:cs typeface="Montserrat"/>
                <a:sym typeface="Montserrat"/>
              </a:rPr>
              <a:t>bán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hàng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Ngoài</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phiên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bản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ứng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dụng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hiện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tại</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có</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thể</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phát</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triển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thêm</a:t>
            </a:r>
            <a:r>
              <a:rPr lang="en-US" sz="2994" dirty="0">
                <a:solidFill>
                  <a:srgbClr val="010101"/>
                </a:solidFill>
                <a:latin typeface="Montserrat"/>
                <a:ea typeface="Montserrat"/>
                <a:cs typeface="Montserrat"/>
                <a:sym typeface="Montserrat"/>
              </a:rPr>
              <a:t> website </a:t>
            </a:r>
            <a:r>
              <a:rPr lang="en-US" sz="2994" dirty="0" err="1">
                <a:solidFill>
                  <a:srgbClr val="010101"/>
                </a:solidFill>
                <a:latin typeface="Montserrat"/>
                <a:ea typeface="Montserrat"/>
                <a:cs typeface="Montserrat"/>
                <a:sym typeface="Montserrat"/>
              </a:rPr>
              <a:t>dành</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cho</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của</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hàng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giúp</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theo</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dõi</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và</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xử</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lý</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công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việc</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thuận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tiện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hơn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mọi</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lúc</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mọi</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nơi</a:t>
            </a:r>
            <a:r>
              <a:rPr lang="en-US" sz="2994" dirty="0">
                <a:solidFill>
                  <a:srgbClr val="010101"/>
                </a:solidFill>
                <a:latin typeface="Montserrat"/>
                <a:ea typeface="Montserrat"/>
                <a:cs typeface="Montserrat"/>
                <a:sym typeface="Montserrat"/>
              </a:rPr>
              <a:t>.</a:t>
            </a:r>
          </a:p>
          <a:p>
            <a:pPr marL="646439" lvl="1" indent="-323219" algn="just">
              <a:lnSpc>
                <a:spcPts val="4191"/>
              </a:lnSpc>
              <a:buFont typeface="Arial"/>
              <a:buChar char="•"/>
            </a:pPr>
            <a:r>
              <a:rPr lang="en-US" sz="2994" dirty="0" err="1">
                <a:solidFill>
                  <a:srgbClr val="010101"/>
                </a:solidFill>
                <a:latin typeface="Montserrat"/>
                <a:ea typeface="Montserrat"/>
                <a:cs typeface="Montserrat"/>
                <a:sym typeface="Montserrat"/>
              </a:rPr>
              <a:t>Ứng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dụng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trí</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tuệ</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nhân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tạo</a:t>
            </a:r>
            <a:r>
              <a:rPr lang="en-US" sz="2994" dirty="0">
                <a:solidFill>
                  <a:srgbClr val="010101"/>
                </a:solidFill>
                <a:latin typeface="Montserrat"/>
                <a:ea typeface="Montserrat"/>
                <a:cs typeface="Montserrat"/>
                <a:sym typeface="Montserrat"/>
              </a:rPr>
              <a:t> (AI): </a:t>
            </a:r>
            <a:r>
              <a:rPr lang="en-US" sz="2994" dirty="0" err="1">
                <a:solidFill>
                  <a:srgbClr val="010101"/>
                </a:solidFill>
                <a:latin typeface="Montserrat"/>
                <a:ea typeface="Montserrat"/>
                <a:cs typeface="Montserrat"/>
                <a:sym typeface="Montserrat"/>
              </a:rPr>
              <a:t>Áp</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dụng</a:t>
            </a:r>
            <a:r>
              <a:rPr lang="en-US" sz="2994" dirty="0">
                <a:solidFill>
                  <a:srgbClr val="010101"/>
                </a:solidFill>
                <a:latin typeface="Montserrat"/>
                <a:ea typeface="Montserrat"/>
                <a:cs typeface="Montserrat"/>
                <a:sym typeface="Montserrat"/>
              </a:rPr>
              <a:t> AI </a:t>
            </a:r>
            <a:r>
              <a:rPr lang="en-US" sz="2994" dirty="0" err="1">
                <a:solidFill>
                  <a:srgbClr val="010101"/>
                </a:solidFill>
                <a:latin typeface="Montserrat"/>
                <a:ea typeface="Montserrat"/>
                <a:cs typeface="Montserrat"/>
                <a:sym typeface="Montserrat"/>
              </a:rPr>
              <a:t>để</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gợi</a:t>
            </a:r>
            <a:r>
              <a:rPr lang="en-US" sz="2994" dirty="0">
                <a:solidFill>
                  <a:srgbClr val="010101"/>
                </a:solidFill>
                <a:latin typeface="Montserrat"/>
                <a:ea typeface="Montserrat"/>
                <a:cs typeface="Montserrat"/>
                <a:sym typeface="Montserrat"/>
              </a:rPr>
              <a:t> ý </a:t>
            </a:r>
            <a:r>
              <a:rPr lang="en-US" sz="2994" dirty="0" err="1">
                <a:solidFill>
                  <a:srgbClr val="010101"/>
                </a:solidFill>
                <a:latin typeface="Montserrat"/>
                <a:ea typeface="Montserrat"/>
                <a:cs typeface="Montserrat"/>
                <a:sym typeface="Montserrat"/>
              </a:rPr>
              <a:t>sản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phẩm</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cho</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khách</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hàng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dựa</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trên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lịch</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sử</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mua</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sắm</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và</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hành</a:t>
            </a:r>
            <a:r>
              <a:rPr lang="en-US" sz="2994" dirty="0">
                <a:solidFill>
                  <a:srgbClr val="010101"/>
                </a:solidFill>
                <a:latin typeface="Montserrat"/>
                <a:ea typeface="Montserrat"/>
                <a:cs typeface="Montserrat"/>
                <a:sym typeface="Montserrat"/>
              </a:rPr>
              <a:t> vi </a:t>
            </a:r>
            <a:r>
              <a:rPr lang="en-US" sz="2994" dirty="0" err="1">
                <a:solidFill>
                  <a:srgbClr val="010101"/>
                </a:solidFill>
                <a:latin typeface="Montserrat"/>
                <a:ea typeface="Montserrat"/>
                <a:cs typeface="Montserrat"/>
                <a:sym typeface="Montserrat"/>
              </a:rPr>
              <a:t>sử</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dụng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từ</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đó</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cá</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nhân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hóa</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trải</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nghiệm</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mua</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hàng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và</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tăng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khả</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năng</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bán</a:t>
            </a:r>
            <a:r>
              <a:rPr lang="en-US" sz="2994" dirty="0">
                <a:solidFill>
                  <a:srgbClr val="010101"/>
                </a:solidFill>
                <a:latin typeface="Montserrat"/>
                <a:ea typeface="Montserrat"/>
                <a:cs typeface="Montserrat"/>
                <a:sym typeface="Montserrat"/>
              </a:rPr>
              <a:t> </a:t>
            </a:r>
            <a:r>
              <a:rPr lang="en-US" sz="2994" dirty="0" err="1">
                <a:solidFill>
                  <a:srgbClr val="010101"/>
                </a:solidFill>
                <a:latin typeface="Montserrat"/>
                <a:ea typeface="Montserrat"/>
                <a:cs typeface="Montserrat"/>
                <a:sym typeface="Montserrat"/>
              </a:rPr>
              <a:t>hàng</a:t>
            </a:r>
            <a:r>
              <a:rPr lang="en-US" sz="2994" dirty="0">
                <a:solidFill>
                  <a:srgbClr val="010101"/>
                </a:solidFill>
                <a:latin typeface="Montserrat"/>
                <a:ea typeface="Montserrat"/>
                <a:cs typeface="Montserrat"/>
                <a:sym typeface="Montserrat"/>
              </a:rPr>
              <a:t>.</a:t>
            </a:r>
          </a:p>
          <a:p>
            <a:pPr algn="just">
              <a:lnSpc>
                <a:spcPts val="4191"/>
              </a:lnSpc>
            </a:pPr>
            <a:endParaRPr lang="en-US" sz="2994" dirty="0">
              <a:solidFill>
                <a:srgbClr val="010101"/>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457200" y="3390900"/>
            <a:ext cx="18637866" cy="3185722"/>
          </a:xfrm>
          <a:prstGeom prst="rect">
            <a:avLst/>
          </a:prstGeom>
        </p:spPr>
        <p:txBody>
          <a:bodyPr wrap="square" lIns="0" tIns="0" rIns="0" bIns="0" rtlCol="0" anchor="t">
            <a:spAutoFit/>
          </a:bodyPr>
          <a:lstStyle/>
          <a:p>
            <a:pPr marL="0" lvl="0" indent="0" algn="ctr">
              <a:lnSpc>
                <a:spcPts val="26009"/>
              </a:lnSpc>
              <a:spcBef>
                <a:spcPct val="0"/>
              </a:spcBef>
            </a:pPr>
            <a:r>
              <a:rPr lang="en-US" sz="18577" b="1" i="1" dirty="0">
                <a:solidFill>
                  <a:srgbClr val="0F4662"/>
                </a:solidFill>
                <a:latin typeface="Cormorant Garamond Bold Italics"/>
                <a:ea typeface="Cormorant Garamond Bold Italics"/>
                <a:cs typeface="Cormorant Garamond Bold Italics"/>
                <a:sym typeface="Cormorant Garamond Bold Italics"/>
              </a:rPr>
              <a:t>Thanks for listening</a:t>
            </a:r>
          </a:p>
        </p:txBody>
      </p:sp>
      <p:sp>
        <p:nvSpPr>
          <p:cNvPr id="3" name="AutoShape 3"/>
          <p:cNvSpPr/>
          <p:nvPr/>
        </p:nvSpPr>
        <p:spPr>
          <a:xfrm>
            <a:off x="5897880" y="2215083"/>
            <a:ext cx="6492240" cy="0"/>
          </a:xfrm>
          <a:prstGeom prst="line">
            <a:avLst/>
          </a:prstGeom>
          <a:ln w="76200" cap="flat">
            <a:solidFill>
              <a:srgbClr val="0F4662"/>
            </a:solidFill>
            <a:prstDash val="solid"/>
            <a:headEnd type="none" w="sm" len="sm"/>
            <a:tailEnd type="none" w="sm" len="sm"/>
          </a:ln>
        </p:spPr>
      </p:sp>
      <p:sp>
        <p:nvSpPr>
          <p:cNvPr id="4" name="Freeform 4"/>
          <p:cNvSpPr/>
          <p:nvPr/>
        </p:nvSpPr>
        <p:spPr>
          <a:xfrm>
            <a:off x="8304001" y="1116666"/>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AutoShape 5"/>
          <p:cNvSpPr/>
          <p:nvPr/>
        </p:nvSpPr>
        <p:spPr>
          <a:xfrm>
            <a:off x="5897880" y="8159883"/>
            <a:ext cx="6492240" cy="0"/>
          </a:xfrm>
          <a:prstGeom prst="line">
            <a:avLst/>
          </a:prstGeom>
          <a:ln w="76200" cap="flat">
            <a:solidFill>
              <a:srgbClr val="0F4662"/>
            </a:solidFill>
            <a:prstDash val="solid"/>
            <a:headEnd type="none" w="sm" len="sm"/>
            <a:tailEnd type="none" w="sm" len="sm"/>
          </a:ln>
        </p:spPr>
      </p:sp>
      <p:sp>
        <p:nvSpPr>
          <p:cNvPr id="6" name="Freeform 6"/>
          <p:cNvSpPr/>
          <p:nvPr/>
        </p:nvSpPr>
        <p:spPr>
          <a:xfrm>
            <a:off x="8304001" y="9008400"/>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7652316" y="2215083"/>
            <a:ext cx="9392643" cy="9529477"/>
          </a:xfrm>
          <a:custGeom>
            <a:avLst/>
            <a:gdLst/>
            <a:ahLst/>
            <a:cxnLst/>
            <a:rect l="l" t="t" r="r" b="b"/>
            <a:pathLst>
              <a:path w="9392643" h="9529477">
                <a:moveTo>
                  <a:pt x="0" y="0"/>
                </a:moveTo>
                <a:lnTo>
                  <a:pt x="9392643" y="0"/>
                </a:lnTo>
                <a:lnTo>
                  <a:pt x="9392643" y="9529477"/>
                </a:lnTo>
                <a:lnTo>
                  <a:pt x="0" y="9529477"/>
                </a:lnTo>
                <a:lnTo>
                  <a:pt x="0" y="0"/>
                </a:lnTo>
                <a:close/>
              </a:path>
            </a:pathLst>
          </a:custGeom>
          <a:blipFill>
            <a:blip r:embed="rId4">
              <a:alphaModFix amt="20999"/>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4517814"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 name="TextBox 5"/>
          <p:cNvSpPr txBox="1"/>
          <p:nvPr/>
        </p:nvSpPr>
        <p:spPr>
          <a:xfrm>
            <a:off x="2222517" y="772091"/>
            <a:ext cx="7016591" cy="1028700"/>
          </a:xfrm>
          <a:prstGeom prst="rect">
            <a:avLst/>
          </a:prstGeom>
        </p:spPr>
        <p:txBody>
          <a:bodyPr lIns="0" tIns="0" rIns="0" bIns="0" rtlCol="0" anchor="t">
            <a:spAutoFit/>
          </a:bodyPr>
          <a:lstStyle/>
          <a:p>
            <a:pPr algn="l">
              <a:lnSpc>
                <a:spcPts val="8400"/>
              </a:lnSpc>
              <a:spcBef>
                <a:spcPct val="0"/>
              </a:spcBef>
            </a:pPr>
            <a:r>
              <a:rPr lang="en-US" sz="6000" b="1">
                <a:solidFill>
                  <a:srgbClr val="051D40"/>
                </a:solidFill>
                <a:latin typeface="Montserrat Bold"/>
                <a:ea typeface="Montserrat Bold"/>
                <a:cs typeface="Montserrat Bold"/>
                <a:sym typeface="Montserrat Bold"/>
              </a:rPr>
              <a:t>Nội dung báo cáo</a:t>
            </a:r>
          </a:p>
        </p:txBody>
      </p:sp>
      <p:sp>
        <p:nvSpPr>
          <p:cNvPr id="6" name="Freeform 6"/>
          <p:cNvSpPr/>
          <p:nvPr/>
        </p:nvSpPr>
        <p:spPr>
          <a:xfrm rot="5400000">
            <a:off x="2193719" y="2570242"/>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rot="5400000">
            <a:off x="2193719" y="4453832"/>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2878994" y="2531846"/>
            <a:ext cx="8032360" cy="472981"/>
          </a:xfrm>
          <a:prstGeom prst="rect">
            <a:avLst/>
          </a:prstGeom>
        </p:spPr>
        <p:txBody>
          <a:bodyPr lIns="0" tIns="0" rIns="0" bIns="0" rtlCol="0" anchor="t">
            <a:spAutoFit/>
          </a:bodyPr>
          <a:lstStyle/>
          <a:p>
            <a:pPr algn="l">
              <a:lnSpc>
                <a:spcPts val="3855"/>
              </a:lnSpc>
              <a:spcBef>
                <a:spcPct val="0"/>
              </a:spcBef>
            </a:pPr>
            <a:r>
              <a:rPr lang="en-US" sz="2753" spc="-55">
                <a:solidFill>
                  <a:srgbClr val="051D40"/>
                </a:solidFill>
                <a:latin typeface="Montserrat"/>
                <a:ea typeface="Montserrat"/>
                <a:cs typeface="Montserrat"/>
                <a:sym typeface="Montserrat"/>
              </a:rPr>
              <a:t>PHẦN III: Phân tích thiết kế hệ thống</a:t>
            </a:r>
          </a:p>
        </p:txBody>
      </p:sp>
      <p:sp>
        <p:nvSpPr>
          <p:cNvPr id="9" name="TextBox 9"/>
          <p:cNvSpPr txBox="1"/>
          <p:nvPr/>
        </p:nvSpPr>
        <p:spPr>
          <a:xfrm>
            <a:off x="3356874" y="3132738"/>
            <a:ext cx="3226237" cy="422274"/>
          </a:xfrm>
          <a:prstGeom prst="rect">
            <a:avLst/>
          </a:prstGeom>
        </p:spPr>
        <p:txBody>
          <a:bodyPr lIns="0" tIns="0" rIns="0" bIns="0" rtlCol="0" anchor="t">
            <a:spAutoFit/>
          </a:bodyPr>
          <a:lstStyle/>
          <a:p>
            <a:pPr algn="ctr">
              <a:lnSpc>
                <a:spcPts val="3500"/>
              </a:lnSpc>
            </a:pPr>
            <a:r>
              <a:rPr lang="en-US" sz="2500">
                <a:solidFill>
                  <a:srgbClr val="051D40"/>
                </a:solidFill>
                <a:latin typeface="Montserrat"/>
                <a:ea typeface="Montserrat"/>
                <a:cs typeface="Montserrat"/>
                <a:sym typeface="Montserrat"/>
              </a:rPr>
              <a:t>3.1. Biểu đồ Diagram</a:t>
            </a:r>
          </a:p>
        </p:txBody>
      </p:sp>
      <p:sp>
        <p:nvSpPr>
          <p:cNvPr id="10" name="TextBox 10"/>
          <p:cNvSpPr txBox="1"/>
          <p:nvPr/>
        </p:nvSpPr>
        <p:spPr>
          <a:xfrm>
            <a:off x="3349797" y="3631212"/>
            <a:ext cx="3355803" cy="422274"/>
          </a:xfrm>
          <a:prstGeom prst="rect">
            <a:avLst/>
          </a:prstGeom>
        </p:spPr>
        <p:txBody>
          <a:bodyPr wrap="square" lIns="0" tIns="0" rIns="0" bIns="0" rtlCol="0" anchor="t">
            <a:spAutoFit/>
          </a:bodyPr>
          <a:lstStyle/>
          <a:p>
            <a:pPr algn="ctr">
              <a:lnSpc>
                <a:spcPts val="3500"/>
              </a:lnSpc>
            </a:pPr>
            <a:r>
              <a:rPr lang="en-US" sz="2500" dirty="0">
                <a:solidFill>
                  <a:srgbClr val="051D40"/>
                </a:solidFill>
                <a:latin typeface="Montserrat"/>
                <a:ea typeface="Montserrat"/>
                <a:cs typeface="Montserrat"/>
                <a:sym typeface="Montserrat"/>
              </a:rPr>
              <a:t>3.2. </a:t>
            </a:r>
            <a:r>
              <a:rPr lang="en-US" sz="2500" dirty="0" err="1">
                <a:solidFill>
                  <a:srgbClr val="051D40"/>
                </a:solidFill>
                <a:latin typeface="Montserrat"/>
                <a:ea typeface="Montserrat"/>
                <a:cs typeface="Montserrat"/>
                <a:sym typeface="Montserrat"/>
              </a:rPr>
              <a:t>Biểu</a:t>
            </a:r>
            <a:r>
              <a:rPr lang="en-US" sz="2500" dirty="0">
                <a:solidFill>
                  <a:srgbClr val="051D40"/>
                </a:solidFill>
                <a:latin typeface="Montserrat"/>
                <a:ea typeface="Montserrat"/>
                <a:cs typeface="Montserrat"/>
                <a:sym typeface="Montserrat"/>
              </a:rPr>
              <a:t> </a:t>
            </a:r>
            <a:r>
              <a:rPr lang="en-US" sz="2500" dirty="0" err="1">
                <a:solidFill>
                  <a:srgbClr val="051D40"/>
                </a:solidFill>
                <a:latin typeface="Montserrat"/>
                <a:ea typeface="Montserrat"/>
                <a:cs typeface="Montserrat"/>
                <a:sym typeface="Montserrat"/>
              </a:rPr>
              <a:t>đồ</a:t>
            </a:r>
            <a:r>
              <a:rPr lang="en-US" sz="2500" dirty="0">
                <a:solidFill>
                  <a:srgbClr val="051D40"/>
                </a:solidFill>
                <a:latin typeface="Montserrat"/>
                <a:ea typeface="Montserrat"/>
                <a:cs typeface="Montserrat"/>
                <a:sym typeface="Montserrat"/>
              </a:rPr>
              <a:t> </a:t>
            </a:r>
            <a:r>
              <a:rPr lang="en-US" sz="2500" dirty="0" err="1">
                <a:solidFill>
                  <a:srgbClr val="051D40"/>
                </a:solidFill>
                <a:latin typeface="Montserrat"/>
                <a:ea typeface="Montserrat"/>
                <a:cs typeface="Montserrat"/>
                <a:sym typeface="Montserrat"/>
              </a:rPr>
              <a:t>Usecase</a:t>
            </a:r>
            <a:endParaRPr lang="en-US" sz="2500" dirty="0">
              <a:solidFill>
                <a:srgbClr val="051D40"/>
              </a:solidFill>
              <a:latin typeface="Montserrat"/>
              <a:ea typeface="Montserrat"/>
              <a:cs typeface="Montserrat"/>
              <a:sym typeface="Montserrat"/>
            </a:endParaRPr>
          </a:p>
        </p:txBody>
      </p:sp>
      <p:sp>
        <p:nvSpPr>
          <p:cNvPr id="11" name="TextBox 11"/>
          <p:cNvSpPr txBox="1"/>
          <p:nvPr/>
        </p:nvSpPr>
        <p:spPr>
          <a:xfrm>
            <a:off x="2878994" y="4415437"/>
            <a:ext cx="8032360" cy="472981"/>
          </a:xfrm>
          <a:prstGeom prst="rect">
            <a:avLst/>
          </a:prstGeom>
        </p:spPr>
        <p:txBody>
          <a:bodyPr lIns="0" tIns="0" rIns="0" bIns="0" rtlCol="0" anchor="t">
            <a:spAutoFit/>
          </a:bodyPr>
          <a:lstStyle/>
          <a:p>
            <a:pPr algn="l">
              <a:lnSpc>
                <a:spcPts val="3855"/>
              </a:lnSpc>
              <a:spcBef>
                <a:spcPct val="0"/>
              </a:spcBef>
            </a:pPr>
            <a:r>
              <a:rPr lang="en-US" sz="2753" spc="-55">
                <a:solidFill>
                  <a:srgbClr val="051D40"/>
                </a:solidFill>
                <a:latin typeface="Montserrat"/>
                <a:ea typeface="Montserrat"/>
                <a:cs typeface="Montserrat"/>
                <a:sym typeface="Montserrat"/>
              </a:rPr>
              <a:t>PHẦN IV: Kết luận &amp; hướng phát triển</a:t>
            </a:r>
          </a:p>
        </p:txBody>
      </p:sp>
      <p:sp>
        <p:nvSpPr>
          <p:cNvPr id="15" name="Freeform 3">
            <a:extLst>
              <a:ext uri="{FF2B5EF4-FFF2-40B4-BE49-F238E27FC236}">
                <a16:creationId xmlns:a16="http://schemas.microsoft.com/office/drawing/2014/main" id="{49BB332C-6EDB-BDEC-3B8B-CEDD5365678C}"/>
              </a:ext>
            </a:extLst>
          </p:cNvPr>
          <p:cNvSpPr/>
          <p:nvPr/>
        </p:nvSpPr>
        <p:spPr>
          <a:xfrm>
            <a:off x="-2590800" y="-2933700"/>
            <a:ext cx="4693046" cy="4693046"/>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5143500"/>
          </a:xfrm>
          <a:custGeom>
            <a:avLst/>
            <a:gdLst/>
            <a:ahLst/>
            <a:cxnLst/>
            <a:rect l="l" t="t" r="r" b="b"/>
            <a:pathLst>
              <a:path w="18288000" h="5143500">
                <a:moveTo>
                  <a:pt x="0" y="0"/>
                </a:moveTo>
                <a:lnTo>
                  <a:pt x="18288000" y="0"/>
                </a:lnTo>
                <a:lnTo>
                  <a:pt x="18288000" y="5143500"/>
                </a:lnTo>
                <a:lnTo>
                  <a:pt x="0" y="5143500"/>
                </a:lnTo>
                <a:lnTo>
                  <a:pt x="0" y="0"/>
                </a:lnTo>
                <a:close/>
              </a:path>
            </a:pathLst>
          </a:custGeom>
          <a:blipFill>
            <a:blip r:embed="rId2"/>
            <a:stretch>
              <a:fillRect t="-72406" b="-64482"/>
            </a:stretch>
          </a:blipFill>
        </p:spPr>
      </p:sp>
      <p:grpSp>
        <p:nvGrpSpPr>
          <p:cNvPr id="3" name="Group 3"/>
          <p:cNvGrpSpPr/>
          <p:nvPr/>
        </p:nvGrpSpPr>
        <p:grpSpPr>
          <a:xfrm>
            <a:off x="-188217" y="9258300"/>
            <a:ext cx="18476217" cy="1028700"/>
            <a:chOff x="0" y="0"/>
            <a:chExt cx="4866164" cy="270933"/>
          </a:xfrm>
        </p:grpSpPr>
        <p:sp>
          <p:nvSpPr>
            <p:cNvPr id="4" name="Freeform 4"/>
            <p:cNvSpPr/>
            <p:nvPr/>
          </p:nvSpPr>
          <p:spPr>
            <a:xfrm>
              <a:off x="0" y="0"/>
              <a:ext cx="4866164" cy="270933"/>
            </a:xfrm>
            <a:custGeom>
              <a:avLst/>
              <a:gdLst/>
              <a:ahLst/>
              <a:cxnLst/>
              <a:rect l="l" t="t" r="r" b="b"/>
              <a:pathLst>
                <a:path w="4866164" h="270933">
                  <a:moveTo>
                    <a:pt x="0" y="0"/>
                  </a:moveTo>
                  <a:lnTo>
                    <a:pt x="4866164" y="0"/>
                  </a:lnTo>
                  <a:lnTo>
                    <a:pt x="4866164" y="270933"/>
                  </a:lnTo>
                  <a:lnTo>
                    <a:pt x="0" y="270933"/>
                  </a:lnTo>
                  <a:close/>
                </a:path>
              </a:pathLst>
            </a:custGeom>
            <a:solidFill>
              <a:srgbClr val="5B98BA"/>
            </a:solidFill>
            <a:ln cap="sq">
              <a:noFill/>
              <a:prstDash val="solid"/>
              <a:miter/>
            </a:ln>
          </p:spPr>
        </p:sp>
        <p:sp>
          <p:nvSpPr>
            <p:cNvPr id="5" name="TextBox 5"/>
            <p:cNvSpPr txBox="1"/>
            <p:nvPr/>
          </p:nvSpPr>
          <p:spPr>
            <a:xfrm>
              <a:off x="0" y="-38100"/>
              <a:ext cx="4866164" cy="30903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 name="Group 6"/>
          <p:cNvGrpSpPr/>
          <p:nvPr/>
        </p:nvGrpSpPr>
        <p:grpSpPr>
          <a:xfrm>
            <a:off x="2996142" y="2571750"/>
            <a:ext cx="12295716" cy="5240947"/>
            <a:chOff x="0" y="0"/>
            <a:chExt cx="3238378" cy="1380332"/>
          </a:xfrm>
        </p:grpSpPr>
        <p:sp>
          <p:nvSpPr>
            <p:cNvPr id="7" name="Freeform 7"/>
            <p:cNvSpPr/>
            <p:nvPr/>
          </p:nvSpPr>
          <p:spPr>
            <a:xfrm>
              <a:off x="0" y="0"/>
              <a:ext cx="3238378" cy="1380332"/>
            </a:xfrm>
            <a:custGeom>
              <a:avLst/>
              <a:gdLst/>
              <a:ahLst/>
              <a:cxnLst/>
              <a:rect l="l" t="t" r="r" b="b"/>
              <a:pathLst>
                <a:path w="3238378" h="1380332">
                  <a:moveTo>
                    <a:pt x="0" y="0"/>
                  </a:moveTo>
                  <a:lnTo>
                    <a:pt x="3238378" y="0"/>
                  </a:lnTo>
                  <a:lnTo>
                    <a:pt x="3238378" y="1380332"/>
                  </a:lnTo>
                  <a:lnTo>
                    <a:pt x="0" y="1380332"/>
                  </a:lnTo>
                  <a:close/>
                </a:path>
              </a:pathLst>
            </a:custGeom>
            <a:solidFill>
              <a:srgbClr val="145DA0"/>
            </a:solidFill>
            <a:ln cap="sq">
              <a:noFill/>
              <a:prstDash val="solid"/>
              <a:miter/>
            </a:ln>
          </p:spPr>
        </p:sp>
        <p:sp>
          <p:nvSpPr>
            <p:cNvPr id="8" name="TextBox 8"/>
            <p:cNvSpPr txBox="1"/>
            <p:nvPr/>
          </p:nvSpPr>
          <p:spPr>
            <a:xfrm>
              <a:off x="0" y="-38100"/>
              <a:ext cx="3238378" cy="141843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9" name="TextBox 9"/>
          <p:cNvSpPr txBox="1"/>
          <p:nvPr/>
        </p:nvSpPr>
        <p:spPr>
          <a:xfrm>
            <a:off x="3557876" y="2908130"/>
            <a:ext cx="11622449" cy="2273103"/>
          </a:xfrm>
          <a:prstGeom prst="rect">
            <a:avLst/>
          </a:prstGeom>
        </p:spPr>
        <p:txBody>
          <a:bodyPr lIns="0" tIns="0" rIns="0" bIns="0" rtlCol="0" anchor="t">
            <a:spAutoFit/>
          </a:bodyPr>
          <a:lstStyle/>
          <a:p>
            <a:pPr marL="0" lvl="0" indent="0" algn="ctr">
              <a:lnSpc>
                <a:spcPts val="18560"/>
              </a:lnSpc>
              <a:spcBef>
                <a:spcPct val="0"/>
              </a:spcBef>
            </a:pPr>
            <a:r>
              <a:rPr lang="en-US" sz="13257">
                <a:solidFill>
                  <a:srgbClr val="FFFFFF"/>
                </a:solidFill>
                <a:latin typeface="Open Sans Extra Bold"/>
                <a:ea typeface="Open Sans Extra Bold"/>
                <a:cs typeface="Open Sans Extra Bold"/>
                <a:sym typeface="Open Sans Extra Bold"/>
              </a:rPr>
              <a:t>PHẦN I</a:t>
            </a:r>
          </a:p>
        </p:txBody>
      </p:sp>
      <p:sp>
        <p:nvSpPr>
          <p:cNvPr id="10" name="TextBox 10"/>
          <p:cNvSpPr txBox="1"/>
          <p:nvPr/>
        </p:nvSpPr>
        <p:spPr>
          <a:xfrm>
            <a:off x="3557876" y="5664082"/>
            <a:ext cx="11622449" cy="904240"/>
          </a:xfrm>
          <a:prstGeom prst="rect">
            <a:avLst/>
          </a:prstGeom>
        </p:spPr>
        <p:txBody>
          <a:bodyPr lIns="0" tIns="0" rIns="0" bIns="0" rtlCol="0" anchor="t">
            <a:spAutoFit/>
          </a:bodyPr>
          <a:lstStyle/>
          <a:p>
            <a:pPr algn="ctr">
              <a:lnSpc>
                <a:spcPts val="7279"/>
              </a:lnSpc>
            </a:pPr>
            <a:r>
              <a:rPr lang="en-US" sz="5199" b="1">
                <a:solidFill>
                  <a:srgbClr val="FFFFFF"/>
                </a:solidFill>
                <a:latin typeface="DejaVu Serif Bold"/>
                <a:ea typeface="DejaVu Serif Bold"/>
                <a:cs typeface="DejaVu Serif Bold"/>
                <a:sym typeface="DejaVu Serif Bold"/>
              </a:rPr>
              <a:t>NGHIÊN CỨU TỔNG QUAN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5" name="Group 5"/>
          <p:cNvGrpSpPr/>
          <p:nvPr/>
        </p:nvGrpSpPr>
        <p:grpSpPr>
          <a:xfrm>
            <a:off x="15753873" y="6041290"/>
            <a:ext cx="3778941" cy="5682818"/>
            <a:chOff x="0" y="0"/>
            <a:chExt cx="660400" cy="993118"/>
          </a:xfrm>
        </p:grpSpPr>
        <p:sp>
          <p:nvSpPr>
            <p:cNvPr id="6" name="Freeform 6"/>
            <p:cNvSpPr/>
            <p:nvPr/>
          </p:nvSpPr>
          <p:spPr>
            <a:xfrm>
              <a:off x="0" y="0"/>
              <a:ext cx="660400" cy="993118"/>
            </a:xfrm>
            <a:custGeom>
              <a:avLst/>
              <a:gdLst/>
              <a:ahLst/>
              <a:cxnLst/>
              <a:rect l="l" t="t" r="r" b="b"/>
              <a:pathLst>
                <a:path w="660400" h="993118">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32507"/>
                  </a:cubicBezTo>
                  <a:lnTo>
                    <a:pt x="660400" y="993118"/>
                  </a:lnTo>
                  <a:lnTo>
                    <a:pt x="0" y="993118"/>
                  </a:lnTo>
                  <a:lnTo>
                    <a:pt x="0" y="332998"/>
                  </a:lnTo>
                  <a:cubicBezTo>
                    <a:pt x="1782" y="185660"/>
                    <a:pt x="93019" y="64045"/>
                    <a:pt x="220252" y="19070"/>
                  </a:cubicBezTo>
                  <a:close/>
                </a:path>
              </a:pathLst>
            </a:custGeom>
            <a:solidFill>
              <a:srgbClr val="145DA0"/>
            </a:solidFill>
          </p:spPr>
        </p:sp>
        <p:sp>
          <p:nvSpPr>
            <p:cNvPr id="7" name="TextBox 7"/>
            <p:cNvSpPr txBox="1"/>
            <p:nvPr/>
          </p:nvSpPr>
          <p:spPr>
            <a:xfrm>
              <a:off x="0" y="88900"/>
              <a:ext cx="660400" cy="904218"/>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2569160" y="1277166"/>
            <a:ext cx="3264218" cy="580390"/>
          </a:xfrm>
          <a:prstGeom prst="rect">
            <a:avLst/>
          </a:prstGeom>
        </p:spPr>
        <p:txBody>
          <a:bodyPr lIns="0" tIns="0" rIns="0" bIns="0" rtlCol="0" anchor="t">
            <a:spAutoFit/>
          </a:bodyPr>
          <a:lstStyle/>
          <a:p>
            <a:pPr algn="just">
              <a:lnSpc>
                <a:spcPts val="4759"/>
              </a:lnSpc>
            </a:pPr>
            <a:r>
              <a:rPr lang="en-US" sz="3399" b="1">
                <a:solidFill>
                  <a:srgbClr val="000000"/>
                </a:solidFill>
                <a:latin typeface="Montserrat Bold"/>
                <a:ea typeface="Montserrat Bold"/>
                <a:cs typeface="Montserrat Bold"/>
                <a:sym typeface="Montserrat Bold"/>
              </a:rPr>
              <a:t>1.1. Đặt vấn đề </a:t>
            </a:r>
          </a:p>
        </p:txBody>
      </p:sp>
      <p:sp>
        <p:nvSpPr>
          <p:cNvPr id="9" name="TextBox 9"/>
          <p:cNvSpPr txBox="1"/>
          <p:nvPr/>
        </p:nvSpPr>
        <p:spPr>
          <a:xfrm>
            <a:off x="1088060" y="3813373"/>
            <a:ext cx="16555284" cy="4248150"/>
          </a:xfrm>
          <a:prstGeom prst="rect">
            <a:avLst/>
          </a:prstGeom>
        </p:spPr>
        <p:txBody>
          <a:bodyPr lIns="0" tIns="0" rIns="0" bIns="0" rtlCol="0" anchor="t">
            <a:spAutoFit/>
          </a:bodyPr>
          <a:lstStyle/>
          <a:p>
            <a:pPr algn="just">
              <a:lnSpc>
                <a:spcPts val="4200"/>
              </a:lnSpc>
            </a:pPr>
            <a:endParaRPr/>
          </a:p>
          <a:p>
            <a:pPr algn="just">
              <a:lnSpc>
                <a:spcPts val="4200"/>
              </a:lnSpc>
            </a:pPr>
            <a:r>
              <a:rPr lang="en-US" sz="3000">
                <a:solidFill>
                  <a:srgbClr val="000000"/>
                </a:solidFill>
                <a:latin typeface="Montserrat"/>
                <a:ea typeface="Montserrat"/>
                <a:cs typeface="Montserrat"/>
                <a:sym typeface="Montserrat"/>
              </a:rPr>
              <a:t>Nhằm tiếp cận khách hàng và thu về lợi nhuận, các cửa hàng thời trang đang mở rộng</a:t>
            </a:r>
          </a:p>
          <a:p>
            <a:pPr algn="just">
              <a:lnSpc>
                <a:spcPts val="4200"/>
              </a:lnSpc>
            </a:pPr>
            <a:r>
              <a:rPr lang="en-US" sz="3000">
                <a:solidFill>
                  <a:srgbClr val="000000"/>
                </a:solidFill>
                <a:latin typeface="Montserrat"/>
                <a:ea typeface="Montserrat"/>
                <a:cs typeface="Montserrat"/>
                <a:sym typeface="Montserrat"/>
              </a:rPr>
              <a:t>từ bán hàng truyền thống sang nền tảng trực tuyến.</a:t>
            </a:r>
          </a:p>
          <a:p>
            <a:pPr algn="just">
              <a:lnSpc>
                <a:spcPts val="4200"/>
              </a:lnSpc>
            </a:pPr>
            <a:endParaRPr lang="en-US" sz="3000">
              <a:solidFill>
                <a:srgbClr val="000000"/>
              </a:solidFill>
              <a:latin typeface="Montserrat"/>
              <a:ea typeface="Montserrat"/>
              <a:cs typeface="Montserrat"/>
              <a:sym typeface="Montserrat"/>
            </a:endParaRPr>
          </a:p>
          <a:p>
            <a:pPr algn="just">
              <a:lnSpc>
                <a:spcPts val="4200"/>
              </a:lnSpc>
            </a:pPr>
            <a:r>
              <a:rPr lang="en-US" sz="3000">
                <a:solidFill>
                  <a:srgbClr val="000000"/>
                </a:solidFill>
                <a:latin typeface="Montserrat"/>
                <a:ea typeface="Montserrat"/>
                <a:cs typeface="Montserrat"/>
                <a:sym typeface="Montserrat"/>
              </a:rPr>
              <a:t>Từ những nhu cầu thực tiễn đó đề tài: “Xây dựng ứng dụng quản lý bán hàng</a:t>
            </a:r>
          </a:p>
          <a:p>
            <a:pPr algn="just">
              <a:lnSpc>
                <a:spcPts val="4200"/>
              </a:lnSpc>
            </a:pPr>
            <a:r>
              <a:rPr lang="en-US" sz="3000">
                <a:solidFill>
                  <a:srgbClr val="000000"/>
                </a:solidFill>
                <a:latin typeface="Montserrat"/>
                <a:ea typeface="Montserrat"/>
                <a:cs typeface="Montserrat"/>
                <a:sym typeface="Montserrat"/>
              </a:rPr>
              <a:t>cho cửa hàng thời trang” đã được ra đời.</a:t>
            </a:r>
          </a:p>
          <a:p>
            <a:pPr algn="just">
              <a:lnSpc>
                <a:spcPts val="4200"/>
              </a:lnSpc>
            </a:pPr>
            <a:endParaRPr lang="en-US" sz="3000">
              <a:solidFill>
                <a:srgbClr val="000000"/>
              </a:solidFill>
              <a:latin typeface="Montserrat"/>
              <a:ea typeface="Montserrat"/>
              <a:cs typeface="Montserrat"/>
              <a:sym typeface="Montserrat"/>
            </a:endParaRPr>
          </a:p>
          <a:p>
            <a:pPr algn="just">
              <a:lnSpc>
                <a:spcPts val="4200"/>
              </a:lnSpc>
            </a:pPr>
            <a:endParaRPr lang="en-US" sz="3000">
              <a:solidFill>
                <a:srgbClr val="000000"/>
              </a:solidFill>
              <a:latin typeface="Montserrat"/>
              <a:ea typeface="Montserrat"/>
              <a:cs typeface="Montserrat"/>
              <a:sym typeface="Montserrat"/>
            </a:endParaRPr>
          </a:p>
        </p:txBody>
      </p:sp>
      <p:sp>
        <p:nvSpPr>
          <p:cNvPr id="10" name="TextBox 10"/>
          <p:cNvSpPr txBox="1"/>
          <p:nvPr/>
        </p:nvSpPr>
        <p:spPr>
          <a:xfrm>
            <a:off x="1028700" y="2289373"/>
            <a:ext cx="17259300" cy="1581150"/>
          </a:xfrm>
          <a:prstGeom prst="rect">
            <a:avLst/>
          </a:prstGeom>
        </p:spPr>
        <p:txBody>
          <a:bodyPr lIns="0" tIns="0" rIns="0" bIns="0" rtlCol="0" anchor="t">
            <a:spAutoFit/>
          </a:bodyPr>
          <a:lstStyle/>
          <a:p>
            <a:pPr algn="l">
              <a:lnSpc>
                <a:spcPts val="4200"/>
              </a:lnSpc>
            </a:pPr>
            <a:r>
              <a:rPr lang="en-US" sz="3000">
                <a:solidFill>
                  <a:srgbClr val="000000"/>
                </a:solidFill>
                <a:latin typeface="Montserrat"/>
                <a:ea typeface="Montserrat"/>
                <a:cs typeface="Montserrat"/>
                <a:sym typeface="Montserrat"/>
              </a:rPr>
              <a:t>Trong thời đại công nghệ 4.0, thương mại điện tử nói chung và ngành thời trang nói riêng đang ngày càng phát triển và đóng vai trò quan trọng trong thu nhập, kinh doanh </a:t>
            </a:r>
          </a:p>
          <a:p>
            <a:pPr algn="l">
              <a:lnSpc>
                <a:spcPts val="4200"/>
              </a:lnSpc>
            </a:pPr>
            <a:r>
              <a:rPr lang="en-US" sz="3000">
                <a:solidFill>
                  <a:srgbClr val="000000"/>
                </a:solidFill>
                <a:latin typeface="Montserrat"/>
                <a:ea typeface="Montserrat"/>
                <a:cs typeface="Montserrat"/>
                <a:sym typeface="Montserrat"/>
              </a:rPr>
              <a:t>của các cửa hàng.</a:t>
            </a:r>
          </a:p>
        </p:txBody>
      </p:sp>
      <p:sp>
        <p:nvSpPr>
          <p:cNvPr id="11" name="Freeform 3">
            <a:extLst>
              <a:ext uri="{FF2B5EF4-FFF2-40B4-BE49-F238E27FC236}">
                <a16:creationId xmlns:a16="http://schemas.microsoft.com/office/drawing/2014/main" id="{614FAB51-6C18-59AE-6831-578AA8B4B9E4}"/>
              </a:ext>
            </a:extLst>
          </p:cNvPr>
          <p:cNvSpPr/>
          <p:nvPr/>
        </p:nvSpPr>
        <p:spPr>
          <a:xfrm>
            <a:off x="-2590800" y="-2933700"/>
            <a:ext cx="4693046" cy="4693046"/>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5" name="Group 5"/>
          <p:cNvGrpSpPr/>
          <p:nvPr/>
        </p:nvGrpSpPr>
        <p:grpSpPr>
          <a:xfrm>
            <a:off x="15753873" y="8242382"/>
            <a:ext cx="3778941" cy="5682818"/>
            <a:chOff x="0" y="0"/>
            <a:chExt cx="660400" cy="993118"/>
          </a:xfrm>
        </p:grpSpPr>
        <p:sp>
          <p:nvSpPr>
            <p:cNvPr id="6" name="Freeform 6"/>
            <p:cNvSpPr/>
            <p:nvPr/>
          </p:nvSpPr>
          <p:spPr>
            <a:xfrm>
              <a:off x="0" y="0"/>
              <a:ext cx="660400" cy="993118"/>
            </a:xfrm>
            <a:custGeom>
              <a:avLst/>
              <a:gdLst/>
              <a:ahLst/>
              <a:cxnLst/>
              <a:rect l="l" t="t" r="r" b="b"/>
              <a:pathLst>
                <a:path w="660400" h="993118">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32507"/>
                  </a:cubicBezTo>
                  <a:lnTo>
                    <a:pt x="660400" y="993118"/>
                  </a:lnTo>
                  <a:lnTo>
                    <a:pt x="0" y="993118"/>
                  </a:lnTo>
                  <a:lnTo>
                    <a:pt x="0" y="332998"/>
                  </a:lnTo>
                  <a:cubicBezTo>
                    <a:pt x="1782" y="185660"/>
                    <a:pt x="93019" y="64045"/>
                    <a:pt x="220252" y="19070"/>
                  </a:cubicBezTo>
                  <a:close/>
                </a:path>
              </a:pathLst>
            </a:custGeom>
            <a:solidFill>
              <a:srgbClr val="145DA0"/>
            </a:solidFill>
          </p:spPr>
        </p:sp>
        <p:sp>
          <p:nvSpPr>
            <p:cNvPr id="7" name="TextBox 7"/>
            <p:cNvSpPr txBox="1"/>
            <p:nvPr/>
          </p:nvSpPr>
          <p:spPr>
            <a:xfrm>
              <a:off x="0" y="88900"/>
              <a:ext cx="660400" cy="904218"/>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a:grpSpLocks noChangeAspect="1"/>
          </p:cNvGrpSpPr>
          <p:nvPr/>
        </p:nvGrpSpPr>
        <p:grpSpPr>
          <a:xfrm>
            <a:off x="2130258" y="1867160"/>
            <a:ext cx="3057848" cy="6050478"/>
            <a:chOff x="0" y="0"/>
            <a:chExt cx="2620010" cy="5184140"/>
          </a:xfrm>
        </p:grpSpPr>
        <p:sp>
          <p:nvSpPr>
            <p:cNvPr id="9" name="Freeform 9"/>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10" name="Freeform 10"/>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10873" r="-10873"/>
              </a:stretch>
            </a:blipFill>
          </p:spPr>
        </p:sp>
        <p:sp>
          <p:nvSpPr>
            <p:cNvPr id="11" name="Freeform 11"/>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B5B5B"/>
            </a:solidFill>
          </p:spPr>
        </p:sp>
        <p:sp>
          <p:nvSpPr>
            <p:cNvPr id="12" name="Freeform 12"/>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B5B5B"/>
            </a:solidFill>
          </p:spPr>
        </p:sp>
        <p:sp>
          <p:nvSpPr>
            <p:cNvPr id="13" name="Freeform 13"/>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EBCEB5"/>
            </a:solidFill>
          </p:spPr>
        </p:sp>
        <p:sp>
          <p:nvSpPr>
            <p:cNvPr id="14" name="Freeform 14"/>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EBCEB5"/>
            </a:solidFill>
          </p:spPr>
        </p:sp>
        <p:sp>
          <p:nvSpPr>
            <p:cNvPr id="15" name="Freeform 15"/>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EBCEB5"/>
            </a:solidFill>
          </p:spPr>
        </p:sp>
        <p:sp>
          <p:nvSpPr>
            <p:cNvPr id="16" name="Freeform 16"/>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EBCEB5"/>
            </a:solidFill>
          </p:spPr>
        </p:sp>
        <p:sp>
          <p:nvSpPr>
            <p:cNvPr id="17" name="Freeform 17"/>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FCE9D8"/>
            </a:solidFill>
          </p:spPr>
        </p:sp>
      </p:grpSp>
      <p:grpSp>
        <p:nvGrpSpPr>
          <p:cNvPr id="18" name="Group 18"/>
          <p:cNvGrpSpPr>
            <a:grpSpLocks noChangeAspect="1"/>
          </p:cNvGrpSpPr>
          <p:nvPr/>
        </p:nvGrpSpPr>
        <p:grpSpPr>
          <a:xfrm>
            <a:off x="8245685" y="1867160"/>
            <a:ext cx="3057848" cy="6050478"/>
            <a:chOff x="0" y="0"/>
            <a:chExt cx="2620010" cy="5184140"/>
          </a:xfrm>
        </p:grpSpPr>
        <p:sp>
          <p:nvSpPr>
            <p:cNvPr id="19" name="Freeform 19"/>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20" name="Freeform 20"/>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3"/>
              <a:stretch>
                <a:fillRect l="-38" r="-38"/>
              </a:stretch>
            </a:blipFill>
          </p:spPr>
        </p:sp>
        <p:sp>
          <p:nvSpPr>
            <p:cNvPr id="21" name="Freeform 21"/>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B5B5B"/>
            </a:solidFill>
          </p:spPr>
        </p:sp>
        <p:sp>
          <p:nvSpPr>
            <p:cNvPr id="22" name="Freeform 22"/>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B5B5B"/>
            </a:solidFill>
          </p:spPr>
        </p:sp>
        <p:sp>
          <p:nvSpPr>
            <p:cNvPr id="23" name="Freeform 23"/>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EBCEB5"/>
            </a:solidFill>
          </p:spPr>
        </p:sp>
        <p:sp>
          <p:nvSpPr>
            <p:cNvPr id="24" name="Freeform 24"/>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EBCEB5"/>
            </a:solidFill>
          </p:spPr>
        </p:sp>
        <p:sp>
          <p:nvSpPr>
            <p:cNvPr id="25" name="Freeform 25"/>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EBCEB5"/>
            </a:solidFill>
          </p:spPr>
        </p:sp>
        <p:sp>
          <p:nvSpPr>
            <p:cNvPr id="26" name="Freeform 26"/>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EBCEB5"/>
            </a:solidFill>
          </p:spPr>
        </p:sp>
        <p:sp>
          <p:nvSpPr>
            <p:cNvPr id="27" name="Freeform 27"/>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FCE9D8"/>
            </a:solidFill>
          </p:spPr>
        </p:sp>
      </p:grpSp>
      <p:grpSp>
        <p:nvGrpSpPr>
          <p:cNvPr id="28" name="Group 28"/>
          <p:cNvGrpSpPr>
            <a:grpSpLocks noChangeAspect="1"/>
          </p:cNvGrpSpPr>
          <p:nvPr/>
        </p:nvGrpSpPr>
        <p:grpSpPr>
          <a:xfrm>
            <a:off x="13775195" y="1867160"/>
            <a:ext cx="3057848" cy="6050478"/>
            <a:chOff x="0" y="0"/>
            <a:chExt cx="2620010" cy="5184140"/>
          </a:xfrm>
        </p:grpSpPr>
        <p:sp>
          <p:nvSpPr>
            <p:cNvPr id="29" name="Freeform 29"/>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30" name="Freeform 30"/>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4"/>
              <a:stretch>
                <a:fillRect l="-38" r="-38"/>
              </a:stretch>
            </a:blipFill>
          </p:spPr>
        </p:sp>
        <p:sp>
          <p:nvSpPr>
            <p:cNvPr id="31" name="Freeform 31"/>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5B5B5B"/>
            </a:solidFill>
          </p:spPr>
        </p:sp>
        <p:sp>
          <p:nvSpPr>
            <p:cNvPr id="32" name="Freeform 32"/>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5B5B5B"/>
            </a:solidFill>
          </p:spPr>
        </p:sp>
        <p:sp>
          <p:nvSpPr>
            <p:cNvPr id="33" name="Freeform 33"/>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EBCEB5"/>
            </a:solidFill>
          </p:spPr>
        </p:sp>
        <p:sp>
          <p:nvSpPr>
            <p:cNvPr id="34" name="Freeform 34"/>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EBCEB5"/>
            </a:solidFill>
          </p:spPr>
        </p:sp>
        <p:sp>
          <p:nvSpPr>
            <p:cNvPr id="35" name="Freeform 35"/>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EBCEB5"/>
            </a:solidFill>
          </p:spPr>
        </p:sp>
        <p:sp>
          <p:nvSpPr>
            <p:cNvPr id="36" name="Freeform 36"/>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EBCEB5"/>
            </a:solidFill>
          </p:spPr>
        </p:sp>
        <p:sp>
          <p:nvSpPr>
            <p:cNvPr id="37" name="Freeform 37"/>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FCE9D8"/>
            </a:solidFill>
          </p:spPr>
        </p:sp>
      </p:grpSp>
      <p:sp>
        <p:nvSpPr>
          <p:cNvPr id="38" name="TextBox 38"/>
          <p:cNvSpPr txBox="1"/>
          <p:nvPr/>
        </p:nvSpPr>
        <p:spPr>
          <a:xfrm>
            <a:off x="2661928" y="962025"/>
            <a:ext cx="4615934" cy="580390"/>
          </a:xfrm>
          <a:prstGeom prst="rect">
            <a:avLst/>
          </a:prstGeom>
        </p:spPr>
        <p:txBody>
          <a:bodyPr lIns="0" tIns="0" rIns="0" bIns="0" rtlCol="0" anchor="t">
            <a:spAutoFit/>
          </a:bodyPr>
          <a:lstStyle/>
          <a:p>
            <a:pPr algn="just">
              <a:lnSpc>
                <a:spcPts val="4759"/>
              </a:lnSpc>
            </a:pPr>
            <a:r>
              <a:rPr lang="en-US" sz="3399" b="1">
                <a:solidFill>
                  <a:srgbClr val="000000"/>
                </a:solidFill>
                <a:latin typeface="Montserrat Bold"/>
                <a:ea typeface="Montserrat Bold"/>
                <a:cs typeface="Montserrat Bold"/>
                <a:sym typeface="Montserrat Bold"/>
              </a:rPr>
              <a:t>1.2. Khảo sát thực tế </a:t>
            </a:r>
          </a:p>
        </p:txBody>
      </p:sp>
      <p:sp>
        <p:nvSpPr>
          <p:cNvPr id="39" name="TextBox 39"/>
          <p:cNvSpPr txBox="1"/>
          <p:nvPr/>
        </p:nvSpPr>
        <p:spPr>
          <a:xfrm>
            <a:off x="3265205" y="8204282"/>
            <a:ext cx="787956" cy="412750"/>
          </a:xfrm>
          <a:prstGeom prst="rect">
            <a:avLst/>
          </a:prstGeom>
        </p:spPr>
        <p:txBody>
          <a:bodyPr lIns="0" tIns="0" rIns="0" bIns="0" rtlCol="0" anchor="t">
            <a:spAutoFit/>
          </a:bodyPr>
          <a:lstStyle/>
          <a:p>
            <a:pPr algn="ctr">
              <a:lnSpc>
                <a:spcPts val="3499"/>
              </a:lnSpc>
            </a:pPr>
            <a:r>
              <a:rPr lang="en-US" sz="2499">
                <a:solidFill>
                  <a:srgbClr val="000000"/>
                </a:solidFill>
                <a:latin typeface="Montserrat"/>
                <a:ea typeface="Montserrat"/>
                <a:cs typeface="Montserrat"/>
                <a:sym typeface="Montserrat"/>
              </a:rPr>
              <a:t>Yody</a:t>
            </a:r>
          </a:p>
        </p:txBody>
      </p:sp>
      <p:sp>
        <p:nvSpPr>
          <p:cNvPr id="40" name="TextBox 40"/>
          <p:cNvSpPr txBox="1"/>
          <p:nvPr/>
        </p:nvSpPr>
        <p:spPr>
          <a:xfrm>
            <a:off x="8990344" y="8204282"/>
            <a:ext cx="1568529" cy="412750"/>
          </a:xfrm>
          <a:prstGeom prst="rect">
            <a:avLst/>
          </a:prstGeom>
        </p:spPr>
        <p:txBody>
          <a:bodyPr lIns="0" tIns="0" rIns="0" bIns="0" rtlCol="0" anchor="t">
            <a:spAutoFit/>
          </a:bodyPr>
          <a:lstStyle/>
          <a:p>
            <a:pPr algn="ctr">
              <a:lnSpc>
                <a:spcPts val="3499"/>
              </a:lnSpc>
            </a:pPr>
            <a:r>
              <a:rPr lang="en-US" sz="2499" i="1">
                <a:solidFill>
                  <a:srgbClr val="000000"/>
                </a:solidFill>
                <a:latin typeface="Montserrat Italics"/>
                <a:ea typeface="Montserrat Italics"/>
                <a:cs typeface="Montserrat Italics"/>
                <a:sym typeface="Montserrat Italics"/>
              </a:rPr>
              <a:t>IVY moda</a:t>
            </a:r>
          </a:p>
        </p:txBody>
      </p:sp>
      <p:sp>
        <p:nvSpPr>
          <p:cNvPr id="41" name="TextBox 41"/>
          <p:cNvSpPr txBox="1"/>
          <p:nvPr/>
        </p:nvSpPr>
        <p:spPr>
          <a:xfrm>
            <a:off x="14687192" y="8204282"/>
            <a:ext cx="1162408" cy="415819"/>
          </a:xfrm>
          <a:prstGeom prst="rect">
            <a:avLst/>
          </a:prstGeom>
        </p:spPr>
        <p:txBody>
          <a:bodyPr wrap="square" lIns="0" tIns="0" rIns="0" bIns="0" rtlCol="0" anchor="t">
            <a:spAutoFit/>
          </a:bodyPr>
          <a:lstStyle/>
          <a:p>
            <a:pPr algn="ctr">
              <a:lnSpc>
                <a:spcPts val="3499"/>
              </a:lnSpc>
            </a:pPr>
            <a:r>
              <a:rPr lang="en-US" sz="2499" i="1" dirty="0">
                <a:solidFill>
                  <a:srgbClr val="000000"/>
                </a:solidFill>
                <a:latin typeface="Montserrat Italics"/>
                <a:ea typeface="Montserrat Italics"/>
                <a:cs typeface="Montserrat Italics"/>
                <a:sym typeface="Montserrat Italics"/>
              </a:rPr>
              <a:t>Canifa</a:t>
            </a:r>
          </a:p>
        </p:txBody>
      </p:sp>
      <p:sp>
        <p:nvSpPr>
          <p:cNvPr id="42" name="Freeform 3">
            <a:extLst>
              <a:ext uri="{FF2B5EF4-FFF2-40B4-BE49-F238E27FC236}">
                <a16:creationId xmlns:a16="http://schemas.microsoft.com/office/drawing/2014/main" id="{A198C9FD-DC0F-DC4A-92BE-80F712DE6FEC}"/>
              </a:ext>
            </a:extLst>
          </p:cNvPr>
          <p:cNvSpPr/>
          <p:nvPr/>
        </p:nvSpPr>
        <p:spPr>
          <a:xfrm>
            <a:off x="-2590800" y="-2933700"/>
            <a:ext cx="4693046" cy="4693046"/>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5" name="TextBox 5"/>
          <p:cNvSpPr txBox="1"/>
          <p:nvPr/>
        </p:nvSpPr>
        <p:spPr>
          <a:xfrm>
            <a:off x="2661928" y="962025"/>
            <a:ext cx="4500872" cy="580390"/>
          </a:xfrm>
          <a:prstGeom prst="rect">
            <a:avLst/>
          </a:prstGeom>
        </p:spPr>
        <p:txBody>
          <a:bodyPr wrap="square" lIns="0" tIns="0" rIns="0" bIns="0" rtlCol="0" anchor="t">
            <a:spAutoFit/>
          </a:bodyPr>
          <a:lstStyle/>
          <a:p>
            <a:pPr algn="just">
              <a:lnSpc>
                <a:spcPts val="4759"/>
              </a:lnSpc>
            </a:pPr>
            <a:r>
              <a:rPr lang="en-US" sz="3399" b="1" dirty="0">
                <a:solidFill>
                  <a:srgbClr val="000000"/>
                </a:solidFill>
                <a:latin typeface="Montserrat Bold"/>
                <a:ea typeface="Montserrat Bold"/>
                <a:cs typeface="Montserrat Bold"/>
                <a:sym typeface="Montserrat Bold"/>
              </a:rPr>
              <a:t>1.3. </a:t>
            </a:r>
            <a:r>
              <a:rPr lang="en-US" sz="3399" b="1" dirty="0" err="1">
                <a:solidFill>
                  <a:srgbClr val="000000"/>
                </a:solidFill>
                <a:latin typeface="Montserrat Bold"/>
                <a:ea typeface="Montserrat Bold"/>
                <a:cs typeface="Montserrat Bold"/>
                <a:sym typeface="Montserrat Bold"/>
              </a:rPr>
              <a:t>Yêu</a:t>
            </a:r>
            <a:r>
              <a:rPr lang="en-US" sz="3399" b="1" dirty="0">
                <a:solidFill>
                  <a:srgbClr val="000000"/>
                </a:solidFill>
                <a:latin typeface="Montserrat Bold"/>
                <a:ea typeface="Montserrat Bold"/>
                <a:cs typeface="Montserrat Bold"/>
                <a:sym typeface="Montserrat Bold"/>
              </a:rPr>
              <a:t> </a:t>
            </a:r>
            <a:r>
              <a:rPr lang="en-US" sz="3399" b="1" dirty="0" err="1">
                <a:solidFill>
                  <a:srgbClr val="000000"/>
                </a:solidFill>
                <a:latin typeface="Montserrat Bold"/>
                <a:ea typeface="Montserrat Bold"/>
                <a:cs typeface="Montserrat Bold"/>
                <a:sym typeface="Montserrat Bold"/>
              </a:rPr>
              <a:t>cầu</a:t>
            </a:r>
            <a:r>
              <a:rPr lang="en-US" sz="3399" b="1" dirty="0">
                <a:solidFill>
                  <a:srgbClr val="000000"/>
                </a:solidFill>
                <a:latin typeface="Montserrat Bold"/>
                <a:ea typeface="Montserrat Bold"/>
                <a:cs typeface="Montserrat Bold"/>
                <a:sym typeface="Montserrat Bold"/>
              </a:rPr>
              <a:t> </a:t>
            </a:r>
            <a:r>
              <a:rPr lang="en-US" sz="3399" b="1" dirty="0" err="1">
                <a:solidFill>
                  <a:srgbClr val="000000"/>
                </a:solidFill>
                <a:latin typeface="Montserrat Bold"/>
                <a:ea typeface="Montserrat Bold"/>
                <a:cs typeface="Montserrat Bold"/>
                <a:sym typeface="Montserrat Bold"/>
              </a:rPr>
              <a:t>đặt</a:t>
            </a:r>
            <a:r>
              <a:rPr lang="en-US" sz="3399" b="1" dirty="0">
                <a:solidFill>
                  <a:srgbClr val="000000"/>
                </a:solidFill>
                <a:latin typeface="Montserrat Bold"/>
                <a:ea typeface="Montserrat Bold"/>
                <a:cs typeface="Montserrat Bold"/>
                <a:sym typeface="Montserrat Bold"/>
              </a:rPr>
              <a:t> </a:t>
            </a:r>
            <a:r>
              <a:rPr lang="en-US" sz="3399" b="1" dirty="0" err="1">
                <a:solidFill>
                  <a:srgbClr val="000000"/>
                </a:solidFill>
                <a:latin typeface="Montserrat Bold"/>
                <a:ea typeface="Montserrat Bold"/>
                <a:cs typeface="Montserrat Bold"/>
                <a:sym typeface="Montserrat Bold"/>
              </a:rPr>
              <a:t>ra</a:t>
            </a:r>
            <a:endParaRPr lang="en-US" sz="3399" b="1" dirty="0">
              <a:solidFill>
                <a:srgbClr val="000000"/>
              </a:solidFill>
              <a:latin typeface="Montserrat Bold"/>
              <a:ea typeface="Montserrat Bold"/>
              <a:cs typeface="Montserrat Bold"/>
              <a:sym typeface="Montserrat Bold"/>
            </a:endParaRPr>
          </a:p>
        </p:txBody>
      </p:sp>
      <p:grpSp>
        <p:nvGrpSpPr>
          <p:cNvPr id="6" name="Group 6"/>
          <p:cNvGrpSpPr/>
          <p:nvPr/>
        </p:nvGrpSpPr>
        <p:grpSpPr>
          <a:xfrm>
            <a:off x="1028700" y="2346523"/>
            <a:ext cx="7359075" cy="7205860"/>
            <a:chOff x="0" y="0"/>
            <a:chExt cx="1958020" cy="1917255"/>
          </a:xfrm>
        </p:grpSpPr>
        <p:sp>
          <p:nvSpPr>
            <p:cNvPr id="7" name="Freeform 7"/>
            <p:cNvSpPr/>
            <p:nvPr/>
          </p:nvSpPr>
          <p:spPr>
            <a:xfrm>
              <a:off x="0" y="0"/>
              <a:ext cx="1958020" cy="1917255"/>
            </a:xfrm>
            <a:custGeom>
              <a:avLst/>
              <a:gdLst/>
              <a:ahLst/>
              <a:cxnLst/>
              <a:rect l="l" t="t" r="r" b="b"/>
              <a:pathLst>
                <a:path w="1958020" h="1917255">
                  <a:moveTo>
                    <a:pt x="46289" y="0"/>
                  </a:moveTo>
                  <a:lnTo>
                    <a:pt x="1911731" y="0"/>
                  </a:lnTo>
                  <a:cubicBezTo>
                    <a:pt x="1924008" y="0"/>
                    <a:pt x="1935782" y="4877"/>
                    <a:pt x="1944463" y="13558"/>
                  </a:cubicBezTo>
                  <a:cubicBezTo>
                    <a:pt x="1953144" y="22239"/>
                    <a:pt x="1958020" y="34012"/>
                    <a:pt x="1958020" y="46289"/>
                  </a:cubicBezTo>
                  <a:lnTo>
                    <a:pt x="1958020" y="1870966"/>
                  </a:lnTo>
                  <a:cubicBezTo>
                    <a:pt x="1958020" y="1883242"/>
                    <a:pt x="1953144" y="1895016"/>
                    <a:pt x="1944463" y="1903697"/>
                  </a:cubicBezTo>
                  <a:cubicBezTo>
                    <a:pt x="1935782" y="1912378"/>
                    <a:pt x="1924008" y="1917255"/>
                    <a:pt x="1911731" y="1917255"/>
                  </a:cubicBezTo>
                  <a:lnTo>
                    <a:pt x="46289" y="1917255"/>
                  </a:lnTo>
                  <a:cubicBezTo>
                    <a:pt x="34012" y="1917255"/>
                    <a:pt x="22239" y="1912378"/>
                    <a:pt x="13558" y="1903697"/>
                  </a:cubicBezTo>
                  <a:cubicBezTo>
                    <a:pt x="4877" y="1895016"/>
                    <a:pt x="0" y="1883242"/>
                    <a:pt x="0" y="1870966"/>
                  </a:cubicBezTo>
                  <a:lnTo>
                    <a:pt x="0" y="46289"/>
                  </a:lnTo>
                  <a:cubicBezTo>
                    <a:pt x="0" y="34012"/>
                    <a:pt x="4877" y="22239"/>
                    <a:pt x="13558" y="13558"/>
                  </a:cubicBezTo>
                  <a:cubicBezTo>
                    <a:pt x="22239" y="4877"/>
                    <a:pt x="34012" y="0"/>
                    <a:pt x="46289" y="0"/>
                  </a:cubicBezTo>
                  <a:close/>
                </a:path>
              </a:pathLst>
            </a:custGeom>
            <a:solidFill>
              <a:srgbClr val="00569E"/>
            </a:solidFill>
          </p:spPr>
        </p:sp>
        <p:sp>
          <p:nvSpPr>
            <p:cNvPr id="8" name="TextBox 8"/>
            <p:cNvSpPr txBox="1"/>
            <p:nvPr/>
          </p:nvSpPr>
          <p:spPr>
            <a:xfrm>
              <a:off x="0" y="-38100"/>
              <a:ext cx="1958020" cy="195535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9900225" y="2346523"/>
            <a:ext cx="7359075" cy="7205860"/>
            <a:chOff x="0" y="0"/>
            <a:chExt cx="1958020" cy="1917255"/>
          </a:xfrm>
        </p:grpSpPr>
        <p:sp>
          <p:nvSpPr>
            <p:cNvPr id="10" name="Freeform 10"/>
            <p:cNvSpPr/>
            <p:nvPr/>
          </p:nvSpPr>
          <p:spPr>
            <a:xfrm>
              <a:off x="0" y="0"/>
              <a:ext cx="1958020" cy="1917255"/>
            </a:xfrm>
            <a:custGeom>
              <a:avLst/>
              <a:gdLst/>
              <a:ahLst/>
              <a:cxnLst/>
              <a:rect l="l" t="t" r="r" b="b"/>
              <a:pathLst>
                <a:path w="1958020" h="1917255">
                  <a:moveTo>
                    <a:pt x="46289" y="0"/>
                  </a:moveTo>
                  <a:lnTo>
                    <a:pt x="1911731" y="0"/>
                  </a:lnTo>
                  <a:cubicBezTo>
                    <a:pt x="1924008" y="0"/>
                    <a:pt x="1935782" y="4877"/>
                    <a:pt x="1944463" y="13558"/>
                  </a:cubicBezTo>
                  <a:cubicBezTo>
                    <a:pt x="1953144" y="22239"/>
                    <a:pt x="1958020" y="34012"/>
                    <a:pt x="1958020" y="46289"/>
                  </a:cubicBezTo>
                  <a:lnTo>
                    <a:pt x="1958020" y="1870966"/>
                  </a:lnTo>
                  <a:cubicBezTo>
                    <a:pt x="1958020" y="1883242"/>
                    <a:pt x="1953144" y="1895016"/>
                    <a:pt x="1944463" y="1903697"/>
                  </a:cubicBezTo>
                  <a:cubicBezTo>
                    <a:pt x="1935782" y="1912378"/>
                    <a:pt x="1924008" y="1917255"/>
                    <a:pt x="1911731" y="1917255"/>
                  </a:cubicBezTo>
                  <a:lnTo>
                    <a:pt x="46289" y="1917255"/>
                  </a:lnTo>
                  <a:cubicBezTo>
                    <a:pt x="34012" y="1917255"/>
                    <a:pt x="22239" y="1912378"/>
                    <a:pt x="13558" y="1903697"/>
                  </a:cubicBezTo>
                  <a:cubicBezTo>
                    <a:pt x="4877" y="1895016"/>
                    <a:pt x="0" y="1883242"/>
                    <a:pt x="0" y="1870966"/>
                  </a:cubicBezTo>
                  <a:lnTo>
                    <a:pt x="0" y="46289"/>
                  </a:lnTo>
                  <a:cubicBezTo>
                    <a:pt x="0" y="34012"/>
                    <a:pt x="4877" y="22239"/>
                    <a:pt x="13558" y="13558"/>
                  </a:cubicBezTo>
                  <a:cubicBezTo>
                    <a:pt x="22239" y="4877"/>
                    <a:pt x="34012" y="0"/>
                    <a:pt x="46289" y="0"/>
                  </a:cubicBezTo>
                  <a:close/>
                </a:path>
              </a:pathLst>
            </a:custGeom>
            <a:solidFill>
              <a:srgbClr val="00569E"/>
            </a:solidFill>
          </p:spPr>
        </p:sp>
        <p:sp>
          <p:nvSpPr>
            <p:cNvPr id="11" name="TextBox 11"/>
            <p:cNvSpPr txBox="1"/>
            <p:nvPr/>
          </p:nvSpPr>
          <p:spPr>
            <a:xfrm>
              <a:off x="0" y="-38100"/>
              <a:ext cx="1958020" cy="1955355"/>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sp>
        <p:nvSpPr>
          <p:cNvPr id="12" name="TextBox 12"/>
          <p:cNvSpPr txBox="1"/>
          <p:nvPr/>
        </p:nvSpPr>
        <p:spPr>
          <a:xfrm>
            <a:off x="994606" y="2594176"/>
            <a:ext cx="7359075" cy="471806"/>
          </a:xfrm>
          <a:prstGeom prst="rect">
            <a:avLst/>
          </a:prstGeom>
        </p:spPr>
        <p:txBody>
          <a:bodyPr lIns="0" tIns="0" rIns="0" bIns="0" rtlCol="0" anchor="t">
            <a:spAutoFit/>
          </a:bodyPr>
          <a:lstStyle/>
          <a:p>
            <a:pPr algn="ctr">
              <a:lnSpc>
                <a:spcPts val="3919"/>
              </a:lnSpc>
              <a:spcBef>
                <a:spcPct val="0"/>
              </a:spcBef>
            </a:pPr>
            <a:r>
              <a:rPr lang="en-US" sz="2799">
                <a:solidFill>
                  <a:srgbClr val="FFFFFF"/>
                </a:solidFill>
                <a:latin typeface="Montserrat"/>
                <a:ea typeface="Montserrat"/>
                <a:cs typeface="Montserrat"/>
                <a:sym typeface="Montserrat"/>
              </a:rPr>
              <a:t>YÊU CẦU CHỨC NĂNG</a:t>
            </a:r>
          </a:p>
        </p:txBody>
      </p:sp>
      <p:sp>
        <p:nvSpPr>
          <p:cNvPr id="13" name="TextBox 13"/>
          <p:cNvSpPr txBox="1"/>
          <p:nvPr/>
        </p:nvSpPr>
        <p:spPr>
          <a:xfrm>
            <a:off x="9909750" y="2594176"/>
            <a:ext cx="7359075" cy="471806"/>
          </a:xfrm>
          <a:prstGeom prst="rect">
            <a:avLst/>
          </a:prstGeom>
        </p:spPr>
        <p:txBody>
          <a:bodyPr lIns="0" tIns="0" rIns="0" bIns="0" rtlCol="0" anchor="t">
            <a:spAutoFit/>
          </a:bodyPr>
          <a:lstStyle/>
          <a:p>
            <a:pPr algn="ctr">
              <a:lnSpc>
                <a:spcPts val="3919"/>
              </a:lnSpc>
              <a:spcBef>
                <a:spcPct val="0"/>
              </a:spcBef>
            </a:pPr>
            <a:r>
              <a:rPr lang="en-US" sz="2799">
                <a:solidFill>
                  <a:srgbClr val="FFFFFF"/>
                </a:solidFill>
                <a:latin typeface="Montserrat"/>
                <a:ea typeface="Montserrat"/>
                <a:cs typeface="Montserrat"/>
                <a:sym typeface="Montserrat"/>
              </a:rPr>
              <a:t>YÊU CẦU PHI CHỨC NĂNG</a:t>
            </a:r>
          </a:p>
        </p:txBody>
      </p:sp>
      <p:sp>
        <p:nvSpPr>
          <p:cNvPr id="14" name="TextBox 14"/>
          <p:cNvSpPr txBox="1"/>
          <p:nvPr/>
        </p:nvSpPr>
        <p:spPr>
          <a:xfrm>
            <a:off x="870781" y="3433672"/>
            <a:ext cx="7359075" cy="1189355"/>
          </a:xfrm>
          <a:prstGeom prst="rect">
            <a:avLst/>
          </a:prstGeom>
        </p:spPr>
        <p:txBody>
          <a:bodyPr lIns="0" tIns="0" rIns="0" bIns="0" rtlCol="0" anchor="t">
            <a:spAutoFit/>
          </a:bodyPr>
          <a:lstStyle/>
          <a:p>
            <a:pPr marL="496567" lvl="1" indent="-248284" algn="just">
              <a:lnSpc>
                <a:spcPts val="3219"/>
              </a:lnSpc>
              <a:buFont typeface="Arial"/>
              <a:buChar char="•"/>
            </a:pPr>
            <a:r>
              <a:rPr lang="en-US" sz="2299">
                <a:solidFill>
                  <a:srgbClr val="FFFFFF"/>
                </a:solidFill>
                <a:latin typeface="Montserrat"/>
                <a:ea typeface="Montserrat"/>
                <a:cs typeface="Montserrat"/>
                <a:sym typeface="Montserrat"/>
              </a:rPr>
              <a:t>Quản lý người dùng: Đăng ký, đăng nhập, phân quyền (admin, khách hàng).</a:t>
            </a:r>
          </a:p>
          <a:p>
            <a:pPr algn="just">
              <a:lnSpc>
                <a:spcPts val="3219"/>
              </a:lnSpc>
              <a:spcBef>
                <a:spcPct val="0"/>
              </a:spcBef>
            </a:pPr>
            <a:endParaRPr lang="en-US" sz="2299">
              <a:solidFill>
                <a:srgbClr val="FFFFFF"/>
              </a:solidFill>
              <a:latin typeface="Montserrat"/>
              <a:ea typeface="Montserrat"/>
              <a:cs typeface="Montserrat"/>
              <a:sym typeface="Montserrat"/>
            </a:endParaRPr>
          </a:p>
        </p:txBody>
      </p:sp>
      <p:sp>
        <p:nvSpPr>
          <p:cNvPr id="15" name="TextBox 15"/>
          <p:cNvSpPr txBox="1"/>
          <p:nvPr/>
        </p:nvSpPr>
        <p:spPr>
          <a:xfrm>
            <a:off x="9747825" y="3433672"/>
            <a:ext cx="7359075" cy="5589905"/>
          </a:xfrm>
          <a:prstGeom prst="rect">
            <a:avLst/>
          </a:prstGeom>
        </p:spPr>
        <p:txBody>
          <a:bodyPr lIns="0" tIns="0" rIns="0" bIns="0" rtlCol="0" anchor="t">
            <a:spAutoFit/>
          </a:bodyPr>
          <a:lstStyle/>
          <a:p>
            <a:pPr marL="496567" lvl="1" indent="-248284" algn="just">
              <a:lnSpc>
                <a:spcPts val="3219"/>
              </a:lnSpc>
              <a:buFont typeface="Arial"/>
              <a:buChar char="•"/>
            </a:pPr>
            <a:r>
              <a:rPr lang="en-US" sz="2299">
                <a:solidFill>
                  <a:srgbClr val="FFFFFF"/>
                </a:solidFill>
                <a:latin typeface="Montserrat"/>
                <a:ea typeface="Montserrat"/>
                <a:cs typeface="Montserrat"/>
                <a:sym typeface="Montserrat"/>
              </a:rPr>
              <a:t>Hiệu năng tốt: Hệ thống phải xử lý nhanh, không bị gián đoạn khi có nhiều người truy cập.</a:t>
            </a:r>
          </a:p>
          <a:p>
            <a:pPr marL="496567" lvl="1" indent="-248284" algn="just">
              <a:lnSpc>
                <a:spcPts val="3219"/>
              </a:lnSpc>
              <a:buFont typeface="Arial"/>
              <a:buChar char="•"/>
            </a:pPr>
            <a:r>
              <a:rPr lang="en-US" sz="2299">
                <a:solidFill>
                  <a:srgbClr val="FFFFFF"/>
                </a:solidFill>
                <a:latin typeface="Montserrat"/>
                <a:ea typeface="Montserrat"/>
                <a:cs typeface="Montserrat"/>
                <a:sym typeface="Montserrat"/>
              </a:rPr>
              <a:t>Bảo mật: Bảo vệ thông tin người dùng, dữ liệu giao dịch bằng cơ chế xác thực, phân quyền hợp lý.</a:t>
            </a:r>
          </a:p>
          <a:p>
            <a:pPr marL="496567" lvl="1" indent="-248284" algn="just">
              <a:lnSpc>
                <a:spcPts val="3219"/>
              </a:lnSpc>
              <a:buFont typeface="Arial"/>
              <a:buChar char="•"/>
            </a:pPr>
            <a:r>
              <a:rPr lang="en-US" sz="2299">
                <a:solidFill>
                  <a:srgbClr val="FFFFFF"/>
                </a:solidFill>
                <a:latin typeface="Montserrat"/>
                <a:ea typeface="Montserrat"/>
                <a:cs typeface="Montserrat"/>
                <a:sym typeface="Montserrat"/>
              </a:rPr>
              <a:t>Giao diện thân thiện: Thiết kế trực quan, dễ sử dụng với người dùng ở nhiều độ tuổi.</a:t>
            </a:r>
          </a:p>
          <a:p>
            <a:pPr marL="496567" lvl="1" indent="-248284" algn="just">
              <a:lnSpc>
                <a:spcPts val="3219"/>
              </a:lnSpc>
              <a:buFont typeface="Arial"/>
              <a:buChar char="•"/>
            </a:pPr>
            <a:r>
              <a:rPr lang="en-US" sz="2299">
                <a:solidFill>
                  <a:srgbClr val="FFFFFF"/>
                </a:solidFill>
                <a:latin typeface="Montserrat"/>
                <a:ea typeface="Montserrat"/>
                <a:cs typeface="Montserrat"/>
                <a:sym typeface="Montserrat"/>
              </a:rPr>
              <a:t>Khả năng mở rộng: Dễ dàng nâng cấp thêm chức năng như voucher, phản hồi, đánh giá sản phẩm.</a:t>
            </a:r>
          </a:p>
          <a:p>
            <a:pPr marL="496567" lvl="1" indent="-248284" algn="just">
              <a:lnSpc>
                <a:spcPts val="3219"/>
              </a:lnSpc>
              <a:buFont typeface="Arial"/>
              <a:buChar char="•"/>
            </a:pPr>
            <a:r>
              <a:rPr lang="en-US" sz="2299">
                <a:solidFill>
                  <a:srgbClr val="FFFFFF"/>
                </a:solidFill>
                <a:latin typeface="Montserrat"/>
                <a:ea typeface="Montserrat"/>
                <a:cs typeface="Montserrat"/>
                <a:sym typeface="Montserrat"/>
              </a:rPr>
              <a:t>Khả năng sao lưu và phục hồi dữ liệu: Tránh mất dữ liệu trong các trường hợp bất ngờ.</a:t>
            </a:r>
          </a:p>
          <a:p>
            <a:pPr algn="just">
              <a:lnSpc>
                <a:spcPts val="3219"/>
              </a:lnSpc>
              <a:spcBef>
                <a:spcPct val="0"/>
              </a:spcBef>
            </a:pPr>
            <a:endParaRPr lang="en-US" sz="2299">
              <a:solidFill>
                <a:srgbClr val="FFFFFF"/>
              </a:solidFill>
              <a:latin typeface="Montserrat"/>
              <a:ea typeface="Montserrat"/>
              <a:cs typeface="Montserrat"/>
              <a:sym typeface="Montserrat"/>
            </a:endParaRPr>
          </a:p>
        </p:txBody>
      </p:sp>
      <p:sp>
        <p:nvSpPr>
          <p:cNvPr id="16" name="TextBox 16"/>
          <p:cNvSpPr txBox="1"/>
          <p:nvPr/>
        </p:nvSpPr>
        <p:spPr>
          <a:xfrm>
            <a:off x="837036" y="4434970"/>
            <a:ext cx="7359075" cy="4389755"/>
          </a:xfrm>
          <a:prstGeom prst="rect">
            <a:avLst/>
          </a:prstGeom>
        </p:spPr>
        <p:txBody>
          <a:bodyPr lIns="0" tIns="0" rIns="0" bIns="0" rtlCol="0" anchor="t">
            <a:spAutoFit/>
          </a:bodyPr>
          <a:lstStyle/>
          <a:p>
            <a:pPr marL="496567" lvl="1" indent="-248284" algn="just">
              <a:lnSpc>
                <a:spcPts val="3219"/>
              </a:lnSpc>
              <a:buFont typeface="Arial"/>
              <a:buChar char="•"/>
            </a:pPr>
            <a:r>
              <a:rPr lang="en-US" sz="2299">
                <a:solidFill>
                  <a:srgbClr val="FFFFFF"/>
                </a:solidFill>
                <a:latin typeface="Montserrat"/>
                <a:ea typeface="Montserrat"/>
                <a:cs typeface="Montserrat"/>
                <a:sym typeface="Montserrat"/>
              </a:rPr>
              <a:t>Quản lý đơn hàng: Tạo đơn, theo dõi trạng thái đơn hàng (chờ xác nhận, đang giao, đã giao, huỷ).</a:t>
            </a:r>
          </a:p>
          <a:p>
            <a:pPr marL="496567" lvl="1" indent="-248284" algn="just">
              <a:lnSpc>
                <a:spcPts val="3219"/>
              </a:lnSpc>
              <a:buFont typeface="Arial"/>
              <a:buChar char="•"/>
            </a:pPr>
            <a:r>
              <a:rPr lang="en-US" sz="2299">
                <a:solidFill>
                  <a:srgbClr val="FFFFFF"/>
                </a:solidFill>
                <a:latin typeface="Montserrat"/>
                <a:ea typeface="Montserrat"/>
                <a:cs typeface="Montserrat"/>
                <a:sym typeface="Montserrat"/>
              </a:rPr>
              <a:t>Thanh toán: Tích hợp phương thức thanh toán như tiền mặt, chuyển khoản, VietQR...</a:t>
            </a:r>
          </a:p>
          <a:p>
            <a:pPr marL="496567" lvl="1" indent="-248284" algn="just">
              <a:lnSpc>
                <a:spcPts val="3219"/>
              </a:lnSpc>
              <a:buFont typeface="Arial"/>
              <a:buChar char="•"/>
            </a:pPr>
            <a:r>
              <a:rPr lang="en-US" sz="2299">
                <a:solidFill>
                  <a:srgbClr val="FFFFFF"/>
                </a:solidFill>
                <a:latin typeface="Montserrat"/>
                <a:ea typeface="Montserrat"/>
                <a:cs typeface="Montserrat"/>
                <a:sym typeface="Montserrat"/>
              </a:rPr>
              <a:t>Thống kê - báo cáo: Thống kê doanh thu theo ngày, tháng, năm; hiển thị biểu đồ doanh thu.</a:t>
            </a:r>
          </a:p>
          <a:p>
            <a:pPr marL="496567" lvl="1" indent="-248284" algn="just">
              <a:lnSpc>
                <a:spcPts val="3219"/>
              </a:lnSpc>
              <a:buFont typeface="Arial"/>
              <a:buChar char="•"/>
            </a:pPr>
            <a:r>
              <a:rPr lang="en-US" sz="2299">
                <a:solidFill>
                  <a:srgbClr val="FFFFFF"/>
                </a:solidFill>
                <a:latin typeface="Montserrat"/>
                <a:ea typeface="Montserrat"/>
                <a:cs typeface="Montserrat"/>
                <a:sym typeface="Montserrat"/>
              </a:rPr>
              <a:t>Quản lý thông báo và tin nhắn: Gửi thông báo tới admin khi có đơn hàng mới, hệ thống tin nhắn giữa khách hàng và admin</a:t>
            </a:r>
          </a:p>
          <a:p>
            <a:pPr algn="just">
              <a:lnSpc>
                <a:spcPts val="3219"/>
              </a:lnSpc>
              <a:spcBef>
                <a:spcPct val="0"/>
              </a:spcBef>
            </a:pPr>
            <a:endParaRPr lang="en-US" sz="2299">
              <a:solidFill>
                <a:srgbClr val="FFFFFF"/>
              </a:solidFill>
              <a:latin typeface="Montserrat"/>
              <a:ea typeface="Montserrat"/>
              <a:cs typeface="Montserrat"/>
              <a:sym typeface="Montserrat"/>
            </a:endParaRPr>
          </a:p>
        </p:txBody>
      </p:sp>
      <p:sp>
        <p:nvSpPr>
          <p:cNvPr id="18" name="Freeform 3">
            <a:extLst>
              <a:ext uri="{FF2B5EF4-FFF2-40B4-BE49-F238E27FC236}">
                <a16:creationId xmlns:a16="http://schemas.microsoft.com/office/drawing/2014/main" id="{8556E1B5-C05C-5709-954A-2CD3B616C19E}"/>
              </a:ext>
            </a:extLst>
          </p:cNvPr>
          <p:cNvSpPr/>
          <p:nvPr/>
        </p:nvSpPr>
        <p:spPr>
          <a:xfrm>
            <a:off x="-2590800" y="-2933700"/>
            <a:ext cx="4693046" cy="4693046"/>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5143500"/>
          </a:xfrm>
          <a:custGeom>
            <a:avLst/>
            <a:gdLst/>
            <a:ahLst/>
            <a:cxnLst/>
            <a:rect l="l" t="t" r="r" b="b"/>
            <a:pathLst>
              <a:path w="18288000" h="5143500">
                <a:moveTo>
                  <a:pt x="0" y="0"/>
                </a:moveTo>
                <a:lnTo>
                  <a:pt x="18288000" y="0"/>
                </a:lnTo>
                <a:lnTo>
                  <a:pt x="18288000" y="5143500"/>
                </a:lnTo>
                <a:lnTo>
                  <a:pt x="0" y="5143500"/>
                </a:lnTo>
                <a:lnTo>
                  <a:pt x="0" y="0"/>
                </a:lnTo>
                <a:close/>
              </a:path>
            </a:pathLst>
          </a:custGeom>
          <a:blipFill>
            <a:blip r:embed="rId2"/>
            <a:stretch>
              <a:fillRect t="-72406" b="-64482"/>
            </a:stretch>
          </a:blipFill>
        </p:spPr>
      </p:sp>
      <p:grpSp>
        <p:nvGrpSpPr>
          <p:cNvPr id="3" name="Group 3"/>
          <p:cNvGrpSpPr/>
          <p:nvPr/>
        </p:nvGrpSpPr>
        <p:grpSpPr>
          <a:xfrm>
            <a:off x="-188217" y="9258300"/>
            <a:ext cx="18476217" cy="1028700"/>
            <a:chOff x="0" y="0"/>
            <a:chExt cx="4866164" cy="270933"/>
          </a:xfrm>
        </p:grpSpPr>
        <p:sp>
          <p:nvSpPr>
            <p:cNvPr id="4" name="Freeform 4"/>
            <p:cNvSpPr/>
            <p:nvPr/>
          </p:nvSpPr>
          <p:spPr>
            <a:xfrm>
              <a:off x="0" y="0"/>
              <a:ext cx="4866164" cy="270933"/>
            </a:xfrm>
            <a:custGeom>
              <a:avLst/>
              <a:gdLst/>
              <a:ahLst/>
              <a:cxnLst/>
              <a:rect l="l" t="t" r="r" b="b"/>
              <a:pathLst>
                <a:path w="4866164" h="270933">
                  <a:moveTo>
                    <a:pt x="0" y="0"/>
                  </a:moveTo>
                  <a:lnTo>
                    <a:pt x="4866164" y="0"/>
                  </a:lnTo>
                  <a:lnTo>
                    <a:pt x="4866164" y="270933"/>
                  </a:lnTo>
                  <a:lnTo>
                    <a:pt x="0" y="270933"/>
                  </a:lnTo>
                  <a:close/>
                </a:path>
              </a:pathLst>
            </a:custGeom>
            <a:solidFill>
              <a:srgbClr val="5B98BA"/>
            </a:solidFill>
            <a:ln cap="sq">
              <a:noFill/>
              <a:prstDash val="solid"/>
              <a:miter/>
            </a:ln>
          </p:spPr>
        </p:sp>
        <p:sp>
          <p:nvSpPr>
            <p:cNvPr id="5" name="TextBox 5"/>
            <p:cNvSpPr txBox="1"/>
            <p:nvPr/>
          </p:nvSpPr>
          <p:spPr>
            <a:xfrm>
              <a:off x="0" y="-38100"/>
              <a:ext cx="4866164" cy="30903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 name="Group 6"/>
          <p:cNvGrpSpPr/>
          <p:nvPr/>
        </p:nvGrpSpPr>
        <p:grpSpPr>
          <a:xfrm>
            <a:off x="3142457" y="2571750"/>
            <a:ext cx="12453286" cy="5240947"/>
            <a:chOff x="0" y="0"/>
            <a:chExt cx="3279878" cy="1380332"/>
          </a:xfrm>
        </p:grpSpPr>
        <p:sp>
          <p:nvSpPr>
            <p:cNvPr id="7" name="Freeform 7"/>
            <p:cNvSpPr/>
            <p:nvPr/>
          </p:nvSpPr>
          <p:spPr>
            <a:xfrm>
              <a:off x="0" y="0"/>
              <a:ext cx="3279878" cy="1380332"/>
            </a:xfrm>
            <a:custGeom>
              <a:avLst/>
              <a:gdLst/>
              <a:ahLst/>
              <a:cxnLst/>
              <a:rect l="l" t="t" r="r" b="b"/>
              <a:pathLst>
                <a:path w="3279878" h="1380332">
                  <a:moveTo>
                    <a:pt x="0" y="0"/>
                  </a:moveTo>
                  <a:lnTo>
                    <a:pt x="3279878" y="0"/>
                  </a:lnTo>
                  <a:lnTo>
                    <a:pt x="3279878" y="1380332"/>
                  </a:lnTo>
                  <a:lnTo>
                    <a:pt x="0" y="1380332"/>
                  </a:lnTo>
                  <a:close/>
                </a:path>
              </a:pathLst>
            </a:custGeom>
            <a:solidFill>
              <a:srgbClr val="145DA0"/>
            </a:solidFill>
            <a:ln cap="sq">
              <a:noFill/>
              <a:prstDash val="solid"/>
              <a:miter/>
            </a:ln>
          </p:spPr>
        </p:sp>
        <p:sp>
          <p:nvSpPr>
            <p:cNvPr id="8" name="TextBox 8"/>
            <p:cNvSpPr txBox="1"/>
            <p:nvPr/>
          </p:nvSpPr>
          <p:spPr>
            <a:xfrm>
              <a:off x="0" y="-38100"/>
              <a:ext cx="3279878" cy="141843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9" name="TextBox 9"/>
          <p:cNvSpPr txBox="1"/>
          <p:nvPr/>
        </p:nvSpPr>
        <p:spPr>
          <a:xfrm>
            <a:off x="3557876" y="2908130"/>
            <a:ext cx="11622449" cy="2273103"/>
          </a:xfrm>
          <a:prstGeom prst="rect">
            <a:avLst/>
          </a:prstGeom>
        </p:spPr>
        <p:txBody>
          <a:bodyPr lIns="0" tIns="0" rIns="0" bIns="0" rtlCol="0" anchor="t">
            <a:spAutoFit/>
          </a:bodyPr>
          <a:lstStyle/>
          <a:p>
            <a:pPr marL="0" lvl="0" indent="0" algn="ctr">
              <a:lnSpc>
                <a:spcPts val="18560"/>
              </a:lnSpc>
              <a:spcBef>
                <a:spcPct val="0"/>
              </a:spcBef>
            </a:pPr>
            <a:r>
              <a:rPr lang="en-US" sz="13257">
                <a:solidFill>
                  <a:srgbClr val="FFFFFF"/>
                </a:solidFill>
                <a:latin typeface="Open Sans Extra Bold"/>
                <a:ea typeface="Open Sans Extra Bold"/>
                <a:cs typeface="Open Sans Extra Bold"/>
                <a:sym typeface="Open Sans Extra Bold"/>
              </a:rPr>
              <a:t>PHẦN II</a:t>
            </a:r>
          </a:p>
        </p:txBody>
      </p:sp>
      <p:sp>
        <p:nvSpPr>
          <p:cNvPr id="10" name="TextBox 10"/>
          <p:cNvSpPr txBox="1"/>
          <p:nvPr/>
        </p:nvSpPr>
        <p:spPr>
          <a:xfrm>
            <a:off x="3403533" y="5664082"/>
            <a:ext cx="11931135" cy="904240"/>
          </a:xfrm>
          <a:prstGeom prst="rect">
            <a:avLst/>
          </a:prstGeom>
        </p:spPr>
        <p:txBody>
          <a:bodyPr lIns="0" tIns="0" rIns="0" bIns="0" rtlCol="0" anchor="t">
            <a:spAutoFit/>
          </a:bodyPr>
          <a:lstStyle/>
          <a:p>
            <a:pPr algn="ctr">
              <a:lnSpc>
                <a:spcPts val="7279"/>
              </a:lnSpc>
            </a:pPr>
            <a:r>
              <a:rPr lang="en-US" sz="5199" b="1">
                <a:solidFill>
                  <a:srgbClr val="FFFFFF"/>
                </a:solidFill>
                <a:latin typeface="DejaVu Serif Bold"/>
                <a:ea typeface="DejaVu Serif Bold"/>
                <a:cs typeface="DejaVu Serif Bold"/>
                <a:sym typeface="DejaVu Serif Bold"/>
              </a:rPr>
              <a:t>MỘT SỐ CÔNG NGHỆ SỬ DỤNG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740965" y="-2815448"/>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5099428" y="503555"/>
            <a:ext cx="2614563" cy="2614563"/>
          </a:xfrm>
          <a:custGeom>
            <a:avLst/>
            <a:gdLst/>
            <a:ahLst/>
            <a:cxnLst/>
            <a:rect l="l" t="t" r="r" b="b"/>
            <a:pathLst>
              <a:path w="2614563" h="2614563">
                <a:moveTo>
                  <a:pt x="0" y="0"/>
                </a:moveTo>
                <a:lnTo>
                  <a:pt x="2614563" y="0"/>
                </a:lnTo>
                <a:lnTo>
                  <a:pt x="2614563" y="2614563"/>
                </a:lnTo>
                <a:lnTo>
                  <a:pt x="0" y="2614563"/>
                </a:lnTo>
                <a:lnTo>
                  <a:pt x="0" y="0"/>
                </a:lnTo>
                <a:close/>
              </a:path>
            </a:pathLst>
          </a:custGeom>
          <a:blipFill>
            <a:blip r:embed="rId2"/>
            <a:stretch>
              <a:fillRect/>
            </a:stretch>
          </a:blipFill>
        </p:spPr>
      </p:sp>
      <p:sp>
        <p:nvSpPr>
          <p:cNvPr id="6" name="TextBox 6"/>
          <p:cNvSpPr txBox="1"/>
          <p:nvPr/>
        </p:nvSpPr>
        <p:spPr>
          <a:xfrm>
            <a:off x="2661928" y="962025"/>
            <a:ext cx="11017805" cy="580390"/>
          </a:xfrm>
          <a:prstGeom prst="rect">
            <a:avLst/>
          </a:prstGeom>
        </p:spPr>
        <p:txBody>
          <a:bodyPr lIns="0" tIns="0" rIns="0" bIns="0" rtlCol="0" anchor="t">
            <a:spAutoFit/>
          </a:bodyPr>
          <a:lstStyle/>
          <a:p>
            <a:pPr algn="just">
              <a:lnSpc>
                <a:spcPts val="4759"/>
              </a:lnSpc>
            </a:pPr>
            <a:r>
              <a:rPr lang="en-US" sz="3399" b="1">
                <a:solidFill>
                  <a:srgbClr val="000000"/>
                </a:solidFill>
                <a:latin typeface="Montserrat Bold"/>
                <a:ea typeface="Montserrat Bold"/>
                <a:cs typeface="Montserrat Bold"/>
                <a:sym typeface="Montserrat Bold"/>
              </a:rPr>
              <a:t>2.1: Ngôn ngữ lập trình Dart &amp; Framework Flutter</a:t>
            </a:r>
          </a:p>
        </p:txBody>
      </p:sp>
      <p:sp>
        <p:nvSpPr>
          <p:cNvPr id="7" name="TextBox 7"/>
          <p:cNvSpPr txBox="1"/>
          <p:nvPr/>
        </p:nvSpPr>
        <p:spPr>
          <a:xfrm>
            <a:off x="433434" y="2537728"/>
            <a:ext cx="5967366" cy="580390"/>
          </a:xfrm>
          <a:prstGeom prst="rect">
            <a:avLst/>
          </a:prstGeom>
        </p:spPr>
        <p:txBody>
          <a:bodyPr wrap="square" lIns="0" tIns="0" rIns="0" bIns="0" rtlCol="0" anchor="t">
            <a:spAutoFit/>
          </a:bodyPr>
          <a:lstStyle/>
          <a:p>
            <a:pPr algn="just">
              <a:lnSpc>
                <a:spcPts val="4759"/>
              </a:lnSpc>
            </a:pPr>
            <a:r>
              <a:rPr lang="en-US" sz="3399" b="1" dirty="0" err="1">
                <a:solidFill>
                  <a:srgbClr val="010101"/>
                </a:solidFill>
                <a:latin typeface="Montserrat Bold"/>
                <a:ea typeface="Montserrat Bold"/>
                <a:cs typeface="Montserrat Bold"/>
                <a:sym typeface="Montserrat Bold"/>
              </a:rPr>
              <a:t>Ngôn</a:t>
            </a: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ngữ</a:t>
            </a: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lập</a:t>
            </a:r>
            <a:r>
              <a:rPr lang="en-US" sz="3399" b="1" dirty="0">
                <a:solidFill>
                  <a:srgbClr val="010101"/>
                </a:solidFill>
                <a:latin typeface="Montserrat Bold"/>
                <a:ea typeface="Montserrat Bold"/>
                <a:cs typeface="Montserrat Bold"/>
                <a:sym typeface="Montserrat Bold"/>
              </a:rPr>
              <a:t> </a:t>
            </a:r>
            <a:r>
              <a:rPr lang="en-US" sz="3399" b="1" dirty="0" err="1">
                <a:solidFill>
                  <a:srgbClr val="010101"/>
                </a:solidFill>
                <a:latin typeface="Montserrat Bold"/>
                <a:ea typeface="Montserrat Bold"/>
                <a:cs typeface="Montserrat Bold"/>
                <a:sym typeface="Montserrat Bold"/>
              </a:rPr>
              <a:t>trình</a:t>
            </a:r>
            <a:r>
              <a:rPr lang="en-US" sz="3399" b="1" dirty="0">
                <a:solidFill>
                  <a:srgbClr val="010101"/>
                </a:solidFill>
                <a:latin typeface="Montserrat Bold"/>
                <a:ea typeface="Montserrat Bold"/>
                <a:cs typeface="Montserrat Bold"/>
                <a:sym typeface="Montserrat Bold"/>
              </a:rPr>
              <a:t> Dart</a:t>
            </a:r>
          </a:p>
        </p:txBody>
      </p:sp>
      <p:sp>
        <p:nvSpPr>
          <p:cNvPr id="8" name="TextBox 8"/>
          <p:cNvSpPr txBox="1"/>
          <p:nvPr/>
        </p:nvSpPr>
        <p:spPr>
          <a:xfrm>
            <a:off x="327411" y="4042043"/>
            <a:ext cx="17386579" cy="4388253"/>
          </a:xfrm>
          <a:prstGeom prst="rect">
            <a:avLst/>
          </a:prstGeom>
        </p:spPr>
        <p:txBody>
          <a:bodyPr lIns="0" tIns="0" rIns="0" bIns="0" rtlCol="0" anchor="t">
            <a:spAutoFit/>
          </a:bodyPr>
          <a:lstStyle/>
          <a:p>
            <a:pPr algn="just">
              <a:lnSpc>
                <a:spcPts val="4334"/>
              </a:lnSpc>
            </a:pPr>
            <a:r>
              <a:rPr lang="en-US" sz="3095">
                <a:solidFill>
                  <a:srgbClr val="010101"/>
                </a:solidFill>
                <a:latin typeface="Montserrat"/>
                <a:ea typeface="Montserrat"/>
                <a:cs typeface="Montserrat"/>
                <a:sym typeface="Montserrat"/>
              </a:rPr>
              <a:t>Dart là một ngôn ngữ lập trình hướng đối tượng do Google phát triển, </a:t>
            </a:r>
          </a:p>
          <a:p>
            <a:pPr algn="just">
              <a:lnSpc>
                <a:spcPts val="4334"/>
              </a:lnSpc>
            </a:pPr>
            <a:r>
              <a:rPr lang="en-US" sz="3095">
                <a:solidFill>
                  <a:srgbClr val="010101"/>
                </a:solidFill>
                <a:latin typeface="Montserrat"/>
                <a:ea typeface="Montserrat"/>
                <a:cs typeface="Montserrat"/>
                <a:sym typeface="Montserrat"/>
              </a:rPr>
              <a:t>ra mắt lần đầu vào năm 2011. </a:t>
            </a:r>
          </a:p>
          <a:p>
            <a:pPr algn="just">
              <a:lnSpc>
                <a:spcPts val="4334"/>
              </a:lnSpc>
            </a:pPr>
            <a:r>
              <a:rPr lang="en-US" sz="3095">
                <a:solidFill>
                  <a:srgbClr val="010101"/>
                </a:solidFill>
                <a:latin typeface="Montserrat"/>
                <a:ea typeface="Montserrat"/>
                <a:cs typeface="Montserrat"/>
                <a:sym typeface="Montserrat"/>
              </a:rPr>
              <a:t>Dart được thiết kế để xây dựng các ứng dụng frontend, đặc biệt là các ứng dụng giao diện người dùng (UI) hiện đại, hiệu suất cao cho cả web, desktop và thiết bị di động. </a:t>
            </a:r>
          </a:p>
          <a:p>
            <a:pPr algn="just">
              <a:lnSpc>
                <a:spcPts val="4334"/>
              </a:lnSpc>
            </a:pPr>
            <a:r>
              <a:rPr lang="en-US" sz="3095">
                <a:solidFill>
                  <a:srgbClr val="010101"/>
                </a:solidFill>
                <a:latin typeface="Montserrat"/>
                <a:ea typeface="Montserrat"/>
                <a:cs typeface="Montserrat"/>
                <a:sym typeface="Montserrat"/>
              </a:rPr>
              <a:t>Một trong những đặc điểm nổi bật của Dart là khả năng biên dịch linh hoạt sang mã máy (native code) hoặc JavaScript, giúp dễ dàng triển khai ứng dụng trên nhiều nền tảng.</a:t>
            </a:r>
          </a:p>
          <a:p>
            <a:pPr algn="just">
              <a:lnSpc>
                <a:spcPts val="4334"/>
              </a:lnSpc>
            </a:pPr>
            <a:endParaRPr lang="en-US" sz="3095">
              <a:solidFill>
                <a:srgbClr val="01010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TotalTime>
  <Words>1479</Words>
  <Application>Microsoft Office PowerPoint</Application>
  <PresentationFormat>Custom</PresentationFormat>
  <Paragraphs>119</Paragraphs>
  <Slides>23</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Open Sans Extra Bold</vt:lpstr>
      <vt:lpstr>Cormorant Garamond Bold Italics</vt:lpstr>
      <vt:lpstr>Montserrat Bold</vt:lpstr>
      <vt:lpstr>Montserrat</vt:lpstr>
      <vt:lpstr>Montserrat Italics</vt:lpstr>
      <vt:lpstr>DejaVu Serif Bold</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Blue Professional Modern Technology Pitch Deck Presentation</dc:title>
  <cp:lastModifiedBy>Bùi Văn Hùng</cp:lastModifiedBy>
  <cp:revision>6</cp:revision>
  <dcterms:created xsi:type="dcterms:W3CDTF">2006-08-16T00:00:00Z</dcterms:created>
  <dcterms:modified xsi:type="dcterms:W3CDTF">2025-06-30T18:39:49Z</dcterms:modified>
  <dc:identifier>DAGrvxWunks</dc:identifier>
</cp:coreProperties>
</file>

<file path=docProps/thumbnail.jpeg>
</file>